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6"/>
  </p:notesMasterIdLst>
  <p:sldIdLst>
    <p:sldId id="256" r:id="rId2"/>
    <p:sldId id="299" r:id="rId3"/>
    <p:sldId id="257" r:id="rId4"/>
    <p:sldId id="258" r:id="rId5"/>
    <p:sldId id="259" r:id="rId6"/>
    <p:sldId id="260" r:id="rId7"/>
    <p:sldId id="261" r:id="rId8"/>
    <p:sldId id="262" r:id="rId9"/>
    <p:sldId id="264" r:id="rId10"/>
    <p:sldId id="265" r:id="rId11"/>
    <p:sldId id="263" r:id="rId12"/>
    <p:sldId id="267" r:id="rId13"/>
    <p:sldId id="266" r:id="rId14"/>
    <p:sldId id="268" r:id="rId15"/>
    <p:sldId id="269" r:id="rId16"/>
    <p:sldId id="270" r:id="rId17"/>
    <p:sldId id="271" r:id="rId18"/>
    <p:sldId id="273" r:id="rId19"/>
    <p:sldId id="272" r:id="rId20"/>
    <p:sldId id="274" r:id="rId21"/>
    <p:sldId id="275" r:id="rId22"/>
    <p:sldId id="276" r:id="rId23"/>
    <p:sldId id="277" r:id="rId24"/>
    <p:sldId id="279" r:id="rId25"/>
    <p:sldId id="280" r:id="rId26"/>
    <p:sldId id="290" r:id="rId27"/>
    <p:sldId id="284" r:id="rId28"/>
    <p:sldId id="281" r:id="rId29"/>
    <p:sldId id="282" r:id="rId30"/>
    <p:sldId id="283" r:id="rId31"/>
    <p:sldId id="285" r:id="rId32"/>
    <p:sldId id="286" r:id="rId33"/>
    <p:sldId id="287" r:id="rId34"/>
    <p:sldId id="288" r:id="rId35"/>
    <p:sldId id="289" r:id="rId36"/>
    <p:sldId id="291" r:id="rId37"/>
    <p:sldId id="292" r:id="rId38"/>
    <p:sldId id="293" r:id="rId39"/>
    <p:sldId id="294" r:id="rId40"/>
    <p:sldId id="295" r:id="rId41"/>
    <p:sldId id="296" r:id="rId42"/>
    <p:sldId id="297" r:id="rId43"/>
    <p:sldId id="298" r:id="rId44"/>
    <p:sldId id="300"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76536" autoAdjust="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DB94AF-E76F-4A74-972F-5F5B0DC06277}" type="datetimeFigureOut">
              <a:rPr lang="en-PH" smtClean="0"/>
              <a:t>21/05/2018</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E0653B-2111-4B4D-8429-E8D9475A71D0}" type="slidenum">
              <a:rPr lang="en-PH" smtClean="0"/>
              <a:t>‹#›</a:t>
            </a:fld>
            <a:endParaRPr lang="en-PH"/>
          </a:p>
        </p:txBody>
      </p:sp>
    </p:spTree>
    <p:extLst>
      <p:ext uri="{BB962C8B-B14F-4D97-AF65-F5344CB8AC3E}">
        <p14:creationId xmlns:p14="http://schemas.microsoft.com/office/powerpoint/2010/main" val="3628778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smtClean="0">
                <a:solidFill>
                  <a:schemeClr val="tx1"/>
                </a:solidFill>
                <a:effectLst/>
                <a:latin typeface="+mn-lt"/>
                <a:ea typeface="+mn-ea"/>
                <a:cs typeface="+mn-cs"/>
              </a:rPr>
              <a:t>The liberalized rule on standing is now enshrined in the </a:t>
            </a:r>
            <a:r>
              <a:rPr lang="en-US" sz="1200" b="0" i="0" u="sng" kern="1200" smtClean="0">
                <a:solidFill>
                  <a:schemeClr val="tx1"/>
                </a:solidFill>
                <a:effectLst/>
                <a:latin typeface="+mn-lt"/>
                <a:ea typeface="+mn-ea"/>
                <a:cs typeface="+mn-cs"/>
              </a:rPr>
              <a:t>Rules of Procedure for Environmental Cases</a:t>
            </a:r>
            <a:r>
              <a:rPr lang="en-US" sz="1200" b="0" i="0" kern="1200" smtClean="0">
                <a:solidFill>
                  <a:schemeClr val="tx1"/>
                </a:solidFill>
                <a:effectLst/>
                <a:latin typeface="+mn-lt"/>
                <a:ea typeface="+mn-ea"/>
                <a:cs typeface="+mn-cs"/>
              </a:rPr>
              <a:t> which allows the filing of a citizen suit in environmental cases.</a:t>
            </a:r>
            <a:r>
              <a:rPr lang="en-US" sz="1200" b="0" i="0" kern="1200" baseline="30000" smtClean="0">
                <a:solidFill>
                  <a:schemeClr val="tx1"/>
                </a:solidFill>
                <a:effectLst/>
                <a:latin typeface="+mn-lt"/>
                <a:ea typeface="+mn-ea"/>
                <a:cs typeface="+mn-cs"/>
              </a:rPr>
              <a:t>44</a:t>
            </a:r>
            <a:r>
              <a:rPr lang="en-US" sz="1200" b="0" i="0" kern="1200" smtClean="0">
                <a:solidFill>
                  <a:schemeClr val="tx1"/>
                </a:solidFill>
                <a:effectLst/>
                <a:latin typeface="+mn-lt"/>
                <a:ea typeface="+mn-ea"/>
                <a:cs typeface="+mn-cs"/>
              </a:rPr>
              <a:t> The provision on citizen suits in the Rules "collapses the traditional rule on personal and direct interest, on the principle that humans are stewards of nature," and aims to "further encourage the protection of the environment."</a:t>
            </a:r>
            <a:endParaRPr lang="en-PH"/>
          </a:p>
        </p:txBody>
      </p:sp>
      <p:sp>
        <p:nvSpPr>
          <p:cNvPr id="4" name="Slide Number Placeholder 3"/>
          <p:cNvSpPr>
            <a:spLocks noGrp="1"/>
          </p:cNvSpPr>
          <p:nvPr>
            <p:ph type="sldNum" sz="quarter" idx="10"/>
          </p:nvPr>
        </p:nvSpPr>
        <p:spPr/>
        <p:txBody>
          <a:bodyPr/>
          <a:lstStyle/>
          <a:p>
            <a:fld id="{39E0653B-2111-4B4D-8429-E8D9475A71D0}" type="slidenum">
              <a:rPr lang="en-PH" smtClean="0"/>
              <a:t>14</a:t>
            </a:fld>
            <a:endParaRPr lang="en-PH"/>
          </a:p>
        </p:txBody>
      </p:sp>
    </p:spTree>
    <p:extLst>
      <p:ext uri="{BB962C8B-B14F-4D97-AF65-F5344CB8AC3E}">
        <p14:creationId xmlns:p14="http://schemas.microsoft.com/office/powerpoint/2010/main" val="1913472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Nonetheless, courts will decide cases, otherwise moot and academic if: </a:t>
            </a:r>
            <a:r>
              <a:rPr lang="en-US" sz="1200" b="0" i="1" kern="1200" dirty="0" smtClean="0">
                <a:solidFill>
                  <a:schemeClr val="tx1"/>
                </a:solidFill>
                <a:effectLst/>
                <a:latin typeface="+mn-lt"/>
                <a:ea typeface="+mn-ea"/>
                <a:cs typeface="+mn-cs"/>
              </a:rPr>
              <a:t>first</a:t>
            </a:r>
            <a:r>
              <a:rPr lang="en-US" sz="1200" b="0" i="0" kern="1200" dirty="0" smtClean="0">
                <a:solidFill>
                  <a:schemeClr val="tx1"/>
                </a:solidFill>
                <a:effectLst/>
                <a:latin typeface="+mn-lt"/>
                <a:ea typeface="+mn-ea"/>
                <a:cs typeface="+mn-cs"/>
              </a:rPr>
              <a:t>, there is a grave violation of the Constitution; </a:t>
            </a:r>
            <a:r>
              <a:rPr lang="en-US" sz="1200" b="0" i="1" kern="1200" dirty="0" smtClean="0">
                <a:solidFill>
                  <a:schemeClr val="tx1"/>
                </a:solidFill>
                <a:effectLst/>
                <a:latin typeface="+mn-lt"/>
                <a:ea typeface="+mn-ea"/>
                <a:cs typeface="+mn-cs"/>
              </a:rPr>
              <a:t>second</a:t>
            </a:r>
            <a:r>
              <a:rPr lang="en-US" sz="1200" b="0" i="0" kern="1200" dirty="0" smtClean="0">
                <a:solidFill>
                  <a:schemeClr val="tx1"/>
                </a:solidFill>
                <a:effectLst/>
                <a:latin typeface="+mn-lt"/>
                <a:ea typeface="+mn-ea"/>
                <a:cs typeface="+mn-cs"/>
              </a:rPr>
              <a:t>, the exceptional character of the situation and the paramount public interest is involved; </a:t>
            </a:r>
            <a:r>
              <a:rPr lang="en-US" sz="1200" b="0" i="1" kern="1200" dirty="0" smtClean="0">
                <a:solidFill>
                  <a:schemeClr val="tx1"/>
                </a:solidFill>
                <a:effectLst/>
                <a:latin typeface="+mn-lt"/>
                <a:ea typeface="+mn-ea"/>
                <a:cs typeface="+mn-cs"/>
              </a:rPr>
              <a:t>third</a:t>
            </a:r>
            <a:r>
              <a:rPr lang="en-US" sz="1200" b="0" i="0" kern="1200" dirty="0" smtClean="0">
                <a:solidFill>
                  <a:schemeClr val="tx1"/>
                </a:solidFill>
                <a:effectLst/>
                <a:latin typeface="+mn-lt"/>
                <a:ea typeface="+mn-ea"/>
                <a:cs typeface="+mn-cs"/>
              </a:rPr>
              <a:t>, when the constitutional issue raised requires formulation of controlling principles to guide the bench, the bar and the public; and </a:t>
            </a:r>
            <a:r>
              <a:rPr lang="en-US" sz="1200" b="0" i="1" kern="1200" dirty="0" smtClean="0">
                <a:solidFill>
                  <a:schemeClr val="tx1"/>
                </a:solidFill>
                <a:effectLst/>
                <a:latin typeface="+mn-lt"/>
                <a:ea typeface="+mn-ea"/>
                <a:cs typeface="+mn-cs"/>
              </a:rPr>
              <a:t>fourth</a:t>
            </a:r>
            <a:r>
              <a:rPr lang="en-US" sz="1200" b="0" i="0" kern="1200" dirty="0" smtClean="0">
                <a:solidFill>
                  <a:schemeClr val="tx1"/>
                </a:solidFill>
                <a:effectLst/>
                <a:latin typeface="+mn-lt"/>
                <a:ea typeface="+mn-ea"/>
                <a:cs typeface="+mn-cs"/>
              </a:rPr>
              <a:t>, the case is capable of repetition yet evading review.</a:t>
            </a:r>
            <a:endParaRPr lang="en-PH" dirty="0"/>
          </a:p>
        </p:txBody>
      </p:sp>
      <p:sp>
        <p:nvSpPr>
          <p:cNvPr id="4" name="Slide Number Placeholder 3"/>
          <p:cNvSpPr>
            <a:spLocks noGrp="1"/>
          </p:cNvSpPr>
          <p:nvPr>
            <p:ph type="sldNum" sz="quarter" idx="10"/>
          </p:nvPr>
        </p:nvSpPr>
        <p:spPr/>
        <p:txBody>
          <a:bodyPr/>
          <a:lstStyle/>
          <a:p>
            <a:fld id="{39E0653B-2111-4B4D-8429-E8D9475A71D0}" type="slidenum">
              <a:rPr lang="en-PH" smtClean="0"/>
              <a:t>15</a:t>
            </a:fld>
            <a:endParaRPr lang="en-PH"/>
          </a:p>
        </p:txBody>
      </p:sp>
    </p:spTree>
    <p:extLst>
      <p:ext uri="{BB962C8B-B14F-4D97-AF65-F5344CB8AC3E}">
        <p14:creationId xmlns:p14="http://schemas.microsoft.com/office/powerpoint/2010/main" val="3236839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5/21/2018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just"/>
            <a:r>
              <a:rPr lang="en-PH" sz="4400" b="1" dirty="0" smtClean="0"/>
              <a:t>Understanding the Challenges brought about by Massive Commercialization of GMOs in the Country and its </a:t>
            </a:r>
            <a:r>
              <a:rPr lang="en-PH" sz="4400" b="1" dirty="0" smtClean="0"/>
              <a:t>Impacts to the Localities</a:t>
            </a:r>
            <a:endParaRPr lang="en-PH" sz="4400" b="1" dirty="0"/>
          </a:p>
        </p:txBody>
      </p:sp>
      <p:sp>
        <p:nvSpPr>
          <p:cNvPr id="3" name="Subtitle 2"/>
          <p:cNvSpPr>
            <a:spLocks noGrp="1"/>
          </p:cNvSpPr>
          <p:nvPr>
            <p:ph type="subTitle" idx="1"/>
          </p:nvPr>
        </p:nvSpPr>
        <p:spPr>
          <a:xfrm>
            <a:off x="2589213" y="4777379"/>
            <a:ext cx="8915399" cy="1997890"/>
          </a:xfrm>
        </p:spPr>
        <p:txBody>
          <a:bodyPr>
            <a:normAutofit/>
          </a:bodyPr>
          <a:lstStyle/>
          <a:p>
            <a:r>
              <a:rPr lang="en-PH" dirty="0" smtClean="0"/>
              <a:t>In celebration of the International Day of Biodiversity</a:t>
            </a:r>
          </a:p>
          <a:p>
            <a:endParaRPr lang="en-PH" dirty="0"/>
          </a:p>
          <a:p>
            <a:endParaRPr lang="en-PH" dirty="0" smtClean="0"/>
          </a:p>
          <a:p>
            <a:r>
              <a:rPr lang="en-PH" dirty="0" smtClean="0"/>
              <a:t>City Mayor’s Conference Room, 2</a:t>
            </a:r>
            <a:r>
              <a:rPr lang="en-PH" baseline="30000" dirty="0" smtClean="0"/>
              <a:t>nd</a:t>
            </a:r>
            <a:r>
              <a:rPr lang="en-PH" dirty="0" smtClean="0"/>
              <a:t> </a:t>
            </a:r>
            <a:r>
              <a:rPr lang="en-PH" dirty="0" err="1" smtClean="0"/>
              <a:t>Flr</a:t>
            </a:r>
            <a:r>
              <a:rPr lang="en-PH" dirty="0" smtClean="0"/>
              <a:t>. City Hall Building</a:t>
            </a:r>
          </a:p>
          <a:p>
            <a:r>
              <a:rPr lang="en-PH" dirty="0" smtClean="0"/>
              <a:t>May 22, 2018</a:t>
            </a:r>
          </a:p>
        </p:txBody>
      </p:sp>
    </p:spTree>
    <p:extLst>
      <p:ext uri="{BB962C8B-B14F-4D97-AF65-F5344CB8AC3E}">
        <p14:creationId xmlns:p14="http://schemas.microsoft.com/office/powerpoint/2010/main" val="2964964990"/>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b="1" dirty="0" smtClean="0"/>
              <a:t>DAO 08-2002,B.SC</a:t>
            </a:r>
            <a:endParaRPr lang="en-PH" b="1" dirty="0"/>
          </a:p>
        </p:txBody>
      </p:sp>
      <p:sp>
        <p:nvSpPr>
          <p:cNvPr id="3" name="Subtitle 2"/>
          <p:cNvSpPr>
            <a:spLocks noGrp="1"/>
          </p:cNvSpPr>
          <p:nvPr>
            <p:ph type="subTitle" idx="1"/>
          </p:nvPr>
        </p:nvSpPr>
        <p:spPr>
          <a:xfrm>
            <a:off x="2589213" y="4777379"/>
            <a:ext cx="8915399" cy="1370872"/>
          </a:xfrm>
        </p:spPr>
        <p:txBody>
          <a:bodyPr>
            <a:normAutofit fontScale="92500" lnSpcReduction="10000"/>
          </a:bodyPr>
          <a:lstStyle/>
          <a:p>
            <a:r>
              <a:rPr lang="en-PH" b="1" dirty="0" smtClean="0"/>
              <a:t>Rules and Regulations for the Importation and Release into the Environment Plants and Plant Products Derived from the Use of Modern Biotechnology.</a:t>
            </a:r>
          </a:p>
          <a:p>
            <a:endParaRPr lang="en-PH" b="1" dirty="0"/>
          </a:p>
          <a:p>
            <a:r>
              <a:rPr lang="en-PH" b="1" dirty="0" smtClean="0"/>
              <a:t>April 3, 2002</a:t>
            </a:r>
            <a:endParaRPr lang="en-PH" b="1" dirty="0"/>
          </a:p>
        </p:txBody>
      </p:sp>
    </p:spTree>
    <p:extLst>
      <p:ext uri="{BB962C8B-B14F-4D97-AF65-F5344CB8AC3E}">
        <p14:creationId xmlns:p14="http://schemas.microsoft.com/office/powerpoint/2010/main" val="1315931056"/>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WHEREAS</a:t>
            </a:r>
            <a:endParaRPr lang="en-PH" b="1" dirty="0"/>
          </a:p>
        </p:txBody>
      </p:sp>
      <p:sp>
        <p:nvSpPr>
          <p:cNvPr id="3" name="Content Placeholder 2"/>
          <p:cNvSpPr>
            <a:spLocks noGrp="1"/>
          </p:cNvSpPr>
          <p:nvPr>
            <p:ph idx="1"/>
          </p:nvPr>
        </p:nvSpPr>
        <p:spPr/>
        <p:txBody>
          <a:bodyPr>
            <a:normAutofit/>
          </a:bodyPr>
          <a:lstStyle/>
          <a:p>
            <a:pPr algn="just"/>
            <a:r>
              <a:rPr lang="en-PH" sz="3200" dirty="0" smtClean="0"/>
              <a:t>Under  Title IV, Chapter 4, Section 19 of the Administrative Code of 1987, the Department of Agriculture, through the Bureau of Plant Industry, is responsible for the production of improved planting materials and protection of agricultural crops from pests and diseases.</a:t>
            </a:r>
            <a:endParaRPr lang="en-PH" sz="3200" dirty="0"/>
          </a:p>
        </p:txBody>
      </p:sp>
    </p:spTree>
    <p:extLst>
      <p:ext uri="{BB962C8B-B14F-4D97-AF65-F5344CB8AC3E}">
        <p14:creationId xmlns:p14="http://schemas.microsoft.com/office/powerpoint/2010/main" val="29694442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4" y="624110"/>
            <a:ext cx="8911687" cy="1280890"/>
          </a:xfrm>
        </p:spPr>
        <p:txBody>
          <a:bodyPr/>
          <a:lstStyle/>
          <a:p>
            <a:r>
              <a:rPr lang="en-PH" b="1" dirty="0" smtClean="0"/>
              <a:t>Part 1: General Provisions</a:t>
            </a:r>
            <a:endParaRPr lang="en-PH" b="1" dirty="0"/>
          </a:p>
        </p:txBody>
      </p:sp>
      <p:sp>
        <p:nvSpPr>
          <p:cNvPr id="3" name="Content Placeholder 2"/>
          <p:cNvSpPr>
            <a:spLocks noGrp="1"/>
          </p:cNvSpPr>
          <p:nvPr>
            <p:ph idx="1"/>
          </p:nvPr>
        </p:nvSpPr>
        <p:spPr>
          <a:xfrm>
            <a:off x="2592924" y="1428205"/>
            <a:ext cx="8915400" cy="3777622"/>
          </a:xfrm>
        </p:spPr>
        <p:txBody>
          <a:bodyPr/>
          <a:lstStyle/>
          <a:p>
            <a:pPr marL="0" indent="0" algn="just">
              <a:buNone/>
            </a:pPr>
            <a:r>
              <a:rPr lang="en-PH" b="1" dirty="0" smtClean="0"/>
              <a:t>Section 2: Coverage</a:t>
            </a:r>
          </a:p>
          <a:p>
            <a:pPr algn="just">
              <a:buAutoNum type="alphaUcPeriod"/>
            </a:pPr>
            <a:r>
              <a:rPr lang="en-PH" dirty="0" smtClean="0"/>
              <a:t>Scope – </a:t>
            </a:r>
            <a:r>
              <a:rPr lang="en-US" dirty="0"/>
              <a:t>This Order covers the importation or release into the environment of: </a:t>
            </a:r>
            <a:endParaRPr lang="en-US" dirty="0" smtClean="0"/>
          </a:p>
          <a:p>
            <a:pPr marL="0" indent="0" algn="just">
              <a:buNone/>
            </a:pPr>
            <a:r>
              <a:rPr lang="en-US" dirty="0"/>
              <a:t>	</a:t>
            </a:r>
            <a:r>
              <a:rPr lang="en-US" dirty="0" smtClean="0"/>
              <a:t>1</a:t>
            </a:r>
            <a:r>
              <a:rPr lang="en-US" dirty="0"/>
              <a:t>. Any plant which has been altered or produced through the use of </a:t>
            </a:r>
            <a:r>
              <a:rPr lang="en-US" dirty="0" smtClean="0"/>
              <a:t>modern </a:t>
            </a:r>
            <a:r>
              <a:rPr lang="en-US" dirty="0"/>
              <a:t>biotechnology if the donor organism, host organism, or vector or vector agent belongs to any of the genera or taxa classified by BPI as meeting the definition of plant pest or is a medium for the introduction of noxious weeds; or</a:t>
            </a:r>
          </a:p>
          <a:p>
            <a:pPr marL="0" indent="0" algn="just">
              <a:buNone/>
            </a:pPr>
            <a:r>
              <a:rPr lang="en-US" dirty="0" smtClean="0"/>
              <a:t>	2</a:t>
            </a:r>
            <a:r>
              <a:rPr lang="en-US" dirty="0"/>
              <a:t>. Any plant or plant product altered or produced through the use of modern biotechnology which may pose significant risks to human health and the environment based on available scientific and technical information.</a:t>
            </a:r>
          </a:p>
        </p:txBody>
      </p:sp>
      <p:sp>
        <p:nvSpPr>
          <p:cNvPr id="4" name="Rectangle 3"/>
          <p:cNvSpPr/>
          <p:nvPr/>
        </p:nvSpPr>
        <p:spPr>
          <a:xfrm>
            <a:off x="2592924" y="5013851"/>
            <a:ext cx="8911687" cy="646331"/>
          </a:xfrm>
          <a:prstGeom prst="rect">
            <a:avLst/>
          </a:prstGeom>
        </p:spPr>
        <p:txBody>
          <a:bodyPr wrap="square">
            <a:spAutoFit/>
          </a:bodyPr>
          <a:lstStyle/>
          <a:p>
            <a:pPr algn="just"/>
            <a:r>
              <a:rPr lang="en-US" dirty="0">
                <a:latin typeface="+mj-lt"/>
              </a:rPr>
              <a:t>B. Exceptions. - This Order shall not apply to the contained use of a regulated article, which is within the regulatory supervision of NCBP.</a:t>
            </a:r>
            <a:endParaRPr lang="en-PH" dirty="0">
              <a:latin typeface="+mj-lt"/>
            </a:endParaRPr>
          </a:p>
        </p:txBody>
      </p:sp>
    </p:spTree>
    <p:extLst>
      <p:ext uri="{BB962C8B-B14F-4D97-AF65-F5344CB8AC3E}">
        <p14:creationId xmlns:p14="http://schemas.microsoft.com/office/powerpoint/2010/main" val="367800511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Part 1: General Provisions</a:t>
            </a:r>
            <a:endParaRPr lang="en-PH" b="1" dirty="0"/>
          </a:p>
        </p:txBody>
      </p:sp>
      <p:sp>
        <p:nvSpPr>
          <p:cNvPr id="5" name="Content Placeholder 2"/>
          <p:cNvSpPr>
            <a:spLocks noGrp="1"/>
          </p:cNvSpPr>
          <p:nvPr>
            <p:ph idx="1"/>
          </p:nvPr>
        </p:nvSpPr>
        <p:spPr>
          <a:xfrm>
            <a:off x="2592924" y="1428205"/>
            <a:ext cx="8915400" cy="2072641"/>
          </a:xfrm>
        </p:spPr>
        <p:txBody>
          <a:bodyPr/>
          <a:lstStyle/>
          <a:p>
            <a:pPr marL="0" indent="0" algn="just">
              <a:buNone/>
            </a:pPr>
            <a:r>
              <a:rPr lang="en-PH" b="1" dirty="0" smtClean="0"/>
              <a:t>Section 3: Risk Assessment</a:t>
            </a:r>
          </a:p>
          <a:p>
            <a:pPr marL="0" indent="0" algn="just">
              <a:buNone/>
            </a:pPr>
            <a:r>
              <a:rPr lang="en-US" b="1" dirty="0"/>
              <a:t>A. Principles of Risk Assessment </a:t>
            </a:r>
            <a:r>
              <a:rPr lang="en-US" dirty="0"/>
              <a:t>- No regulated article shall be allowed to be imported or released into the environment without the conduct of a risk assessment performed in accordance with this Order. The following principles shall be followed when performing a risk assessment to determine whether a regulated article poses significant risks to human health and the environment:</a:t>
            </a:r>
            <a:endParaRPr lang="en-PH" dirty="0" smtClean="0"/>
          </a:p>
        </p:txBody>
      </p:sp>
      <p:sp>
        <p:nvSpPr>
          <p:cNvPr id="6" name="Rectangle 5"/>
          <p:cNvSpPr/>
          <p:nvPr/>
        </p:nvSpPr>
        <p:spPr>
          <a:xfrm>
            <a:off x="2592922" y="3500846"/>
            <a:ext cx="8911689" cy="1754326"/>
          </a:xfrm>
          <a:prstGeom prst="rect">
            <a:avLst/>
          </a:prstGeom>
        </p:spPr>
        <p:txBody>
          <a:bodyPr wrap="square">
            <a:spAutoFit/>
          </a:bodyPr>
          <a:lstStyle/>
          <a:p>
            <a:pPr algn="just"/>
            <a:r>
              <a:rPr lang="en-US" dirty="0">
                <a:latin typeface="+mj-lt"/>
              </a:rPr>
              <a:t>1. The risk assessment shall be carried out in a scientifically sound and transparent manner based on available scientific and technical information. The expert advice of, and guidelines developed by, relevant international organizations and regulatory authorities of countries with significant experience in the regulatory supervision of the regulated article shall be taken into account in the conduct of risk assessment.</a:t>
            </a:r>
            <a:endParaRPr lang="en-PH" dirty="0">
              <a:latin typeface="+mj-lt"/>
            </a:endParaRPr>
          </a:p>
        </p:txBody>
      </p:sp>
    </p:spTree>
    <p:extLst>
      <p:ext uri="{BB962C8B-B14F-4D97-AF65-F5344CB8AC3E}">
        <p14:creationId xmlns:p14="http://schemas.microsoft.com/office/powerpoint/2010/main" val="316449579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92924" y="624110"/>
            <a:ext cx="8911687" cy="1280890"/>
          </a:xfrm>
        </p:spPr>
        <p:txBody>
          <a:bodyPr/>
          <a:lstStyle/>
          <a:p>
            <a:r>
              <a:rPr lang="en-PH" b="1" dirty="0" smtClean="0"/>
              <a:t>Part 1: General Provisions</a:t>
            </a:r>
            <a:endParaRPr lang="en-PH" b="1" dirty="0"/>
          </a:p>
        </p:txBody>
      </p:sp>
      <p:sp>
        <p:nvSpPr>
          <p:cNvPr id="5" name="Content Placeholder 2"/>
          <p:cNvSpPr>
            <a:spLocks noGrp="1"/>
          </p:cNvSpPr>
          <p:nvPr>
            <p:ph idx="1"/>
          </p:nvPr>
        </p:nvSpPr>
        <p:spPr>
          <a:xfrm>
            <a:off x="2592924" y="1428205"/>
            <a:ext cx="8915400" cy="4807132"/>
          </a:xfrm>
        </p:spPr>
        <p:txBody>
          <a:bodyPr>
            <a:normAutofit/>
          </a:bodyPr>
          <a:lstStyle/>
          <a:p>
            <a:pPr marL="0" indent="0" algn="just">
              <a:buNone/>
            </a:pPr>
            <a:r>
              <a:rPr lang="en-PH" b="1" dirty="0" smtClean="0"/>
              <a:t>Section 1: Definition of Terms</a:t>
            </a:r>
          </a:p>
          <a:p>
            <a:pPr marL="0" indent="0" algn="just">
              <a:buNone/>
            </a:pPr>
            <a:r>
              <a:rPr lang="en-US" dirty="0"/>
              <a:t>L. "IBC" means the Institutional Biosafety Committee established by an applicant in preparation for the field testing of a regulated article and whose membership has been approved by BPI. The JBC shall be responsible for the initial evaluation of the risk assessment and risk management strategies of the applicant for field testing. It shall be composed of at least five (5) members, three (3) of whom shall be designated as "scientist-members" who shall possess scientific and technological knowledge and expertise sufficient to enable them to evaluate and monitor properly any work of the applicant relating to the field testing of a regulated article. </a:t>
            </a:r>
            <a:r>
              <a:rPr lang="en-US" u="sng" dirty="0"/>
              <a:t>The other members, who shall be designated as "community representatives", shall not be affiliated with the applicant apart from being members of its IBC and shall be in a position to represent the interests of the communities where the field testing is to be conducted.</a:t>
            </a:r>
            <a:r>
              <a:rPr lang="en-US" dirty="0"/>
              <a:t> For the avoidance of doubt, NCBP shall be responsible for approving the membership of the IBC for contained use of a regulated article.</a:t>
            </a:r>
            <a:endParaRPr lang="en-PH" dirty="0" smtClean="0"/>
          </a:p>
        </p:txBody>
      </p:sp>
    </p:spTree>
    <p:extLst>
      <p:ext uri="{BB962C8B-B14F-4D97-AF65-F5344CB8AC3E}">
        <p14:creationId xmlns:p14="http://schemas.microsoft.com/office/powerpoint/2010/main" val="6557404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Part 1: General Provisions</a:t>
            </a:r>
            <a:endParaRPr lang="en-PH" b="1" dirty="0"/>
          </a:p>
        </p:txBody>
      </p:sp>
      <p:sp>
        <p:nvSpPr>
          <p:cNvPr id="5" name="Content Placeholder 2"/>
          <p:cNvSpPr>
            <a:spLocks noGrp="1"/>
          </p:cNvSpPr>
          <p:nvPr>
            <p:ph idx="1"/>
          </p:nvPr>
        </p:nvSpPr>
        <p:spPr>
          <a:xfrm>
            <a:off x="2592924" y="1428206"/>
            <a:ext cx="8915400" cy="2238104"/>
          </a:xfrm>
        </p:spPr>
        <p:txBody>
          <a:bodyPr>
            <a:normAutofit/>
          </a:bodyPr>
          <a:lstStyle/>
          <a:p>
            <a:pPr marL="0" indent="0" algn="just">
              <a:buNone/>
            </a:pPr>
            <a:r>
              <a:rPr lang="en-PH" b="1" dirty="0" smtClean="0"/>
              <a:t>Section 1: Definition of Terms</a:t>
            </a:r>
          </a:p>
          <a:p>
            <a:pPr marL="0" indent="0" algn="just">
              <a:buNone/>
            </a:pPr>
            <a:r>
              <a:rPr lang="en-US" dirty="0"/>
              <a:t>EE. "STRP" means the Scientific and Technical Review Panel created by BPI as an advisory body, composed of at least three (3) </a:t>
            </a:r>
            <a:r>
              <a:rPr lang="en-US" u="sng" dirty="0"/>
              <a:t>reputable and independent scientists who shall not be employees of the Department and who have the relevant professional background necessary</a:t>
            </a:r>
            <a:r>
              <a:rPr lang="en-US" dirty="0"/>
              <a:t> to evaluate the potential risks of the proposed activity to human health and the environment based on available scientific and technical information.</a:t>
            </a:r>
            <a:endParaRPr lang="en-PH" dirty="0" smtClean="0"/>
          </a:p>
        </p:txBody>
      </p:sp>
    </p:spTree>
    <p:extLst>
      <p:ext uri="{BB962C8B-B14F-4D97-AF65-F5344CB8AC3E}">
        <p14:creationId xmlns:p14="http://schemas.microsoft.com/office/powerpoint/2010/main" val="27518020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Part III: Approval Process for Field Testing of Regulated Articles</a:t>
            </a:r>
            <a:endParaRPr lang="en-PH" b="1" dirty="0"/>
          </a:p>
        </p:txBody>
      </p:sp>
      <p:sp>
        <p:nvSpPr>
          <p:cNvPr id="5" name="Content Placeholder 2"/>
          <p:cNvSpPr>
            <a:spLocks noGrp="1"/>
          </p:cNvSpPr>
          <p:nvPr>
            <p:ph idx="1"/>
          </p:nvPr>
        </p:nvSpPr>
        <p:spPr>
          <a:xfrm>
            <a:off x="2589212" y="2055222"/>
            <a:ext cx="8915400" cy="4493623"/>
          </a:xfrm>
        </p:spPr>
        <p:txBody>
          <a:bodyPr>
            <a:normAutofit lnSpcReduction="10000"/>
          </a:bodyPr>
          <a:lstStyle/>
          <a:p>
            <a:pPr marL="0" indent="0" algn="just">
              <a:buNone/>
            </a:pPr>
            <a:r>
              <a:rPr lang="en-PH" b="1" dirty="0" smtClean="0"/>
              <a:t>Section 8: Requirements for Field Testing </a:t>
            </a:r>
          </a:p>
          <a:p>
            <a:pPr marL="0" indent="0" algn="just">
              <a:buNone/>
            </a:pPr>
            <a:r>
              <a:rPr lang="en-US" dirty="0"/>
              <a:t>G. </a:t>
            </a:r>
            <a:r>
              <a:rPr lang="en-US" b="1" dirty="0"/>
              <a:t>Public Consultation. </a:t>
            </a:r>
            <a:r>
              <a:rPr lang="en-US" dirty="0"/>
              <a:t>- The applicant, acting through its IBC, shall </a:t>
            </a:r>
            <a:r>
              <a:rPr lang="en-US" dirty="0" smtClean="0"/>
              <a:t>notify </a:t>
            </a:r>
            <a:r>
              <a:rPr lang="en-US" dirty="0"/>
              <a:t>and invite comments on the field testing proposal from the barangays and city/municipal governments with jurisdiction over the field test sites. The IBC shall post for three (3) consecutive weeks copies of the </a:t>
            </a:r>
            <a:r>
              <a:rPr lang="en-US" i="1" dirty="0"/>
              <a:t>Public Information Sheet for Field Testing </a:t>
            </a:r>
            <a:r>
              <a:rPr lang="en-US" dirty="0"/>
              <a:t>approved by the BPI in at least three (3) conspicuous places in each of the concerned barangay and city/municipal halls. The </a:t>
            </a:r>
            <a:r>
              <a:rPr lang="en-US" i="1" dirty="0"/>
              <a:t>Public Information Sheet for Field Testing </a:t>
            </a:r>
            <a:r>
              <a:rPr lang="en-US" dirty="0"/>
              <a:t>shall, among others, invite interested parties to send their comments on the proposed field testing to BPI within a period of thirty (30) days from the date of posting. It shall be m a language understood in the community. During the comment period, any interested person may submit to BPI written comments regarding the application. The applicant shall submit proof of posting in the form of certifications from the concerned barangay captains and city/municipal mayors or an affidavit stating the dates and places of posting duly executed by the responsible officer or his duly authorized representative.</a:t>
            </a:r>
            <a:endParaRPr lang="en-PH" dirty="0" smtClean="0"/>
          </a:p>
        </p:txBody>
      </p:sp>
    </p:spTree>
    <p:extLst>
      <p:ext uri="{BB962C8B-B14F-4D97-AF65-F5344CB8AC3E}">
        <p14:creationId xmlns:p14="http://schemas.microsoft.com/office/powerpoint/2010/main" val="24074770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b="1" dirty="0" smtClean="0"/>
              <a:t>SUPREME COURT DECISION: FIRST WAVE</a:t>
            </a:r>
            <a:endParaRPr lang="en-PH" b="1" dirty="0"/>
          </a:p>
        </p:txBody>
      </p:sp>
      <p:sp>
        <p:nvSpPr>
          <p:cNvPr id="3" name="Subtitle 2"/>
          <p:cNvSpPr>
            <a:spLocks noGrp="1"/>
          </p:cNvSpPr>
          <p:nvPr>
            <p:ph type="subTitle" idx="1"/>
          </p:nvPr>
        </p:nvSpPr>
        <p:spPr>
          <a:xfrm>
            <a:off x="2589213" y="4777379"/>
            <a:ext cx="8915399" cy="1370872"/>
          </a:xfrm>
        </p:spPr>
        <p:txBody>
          <a:bodyPr>
            <a:normAutofit lnSpcReduction="10000"/>
          </a:bodyPr>
          <a:lstStyle/>
          <a:p>
            <a:r>
              <a:rPr lang="en-PH" b="1" dirty="0" smtClean="0"/>
              <a:t>Declaring DAO 08-2002 Unconstitutional and Stopped the field testing of </a:t>
            </a:r>
            <a:r>
              <a:rPr lang="en-PH" b="1" dirty="0" err="1" smtClean="0"/>
              <a:t>Bt</a:t>
            </a:r>
            <a:r>
              <a:rPr lang="en-PH" b="1" dirty="0" smtClean="0"/>
              <a:t> </a:t>
            </a:r>
            <a:r>
              <a:rPr lang="en-PH" b="1" dirty="0" err="1" smtClean="0"/>
              <a:t>Talong</a:t>
            </a:r>
            <a:endParaRPr lang="en-PH" b="1" dirty="0" smtClean="0"/>
          </a:p>
          <a:p>
            <a:endParaRPr lang="en-PH" b="1" dirty="0"/>
          </a:p>
          <a:p>
            <a:r>
              <a:rPr lang="en-PH" b="1" dirty="0" smtClean="0"/>
              <a:t>December 8, 2015</a:t>
            </a:r>
            <a:endParaRPr lang="en-PH" b="1" dirty="0"/>
          </a:p>
        </p:txBody>
      </p:sp>
    </p:spTree>
    <p:extLst>
      <p:ext uri="{BB962C8B-B14F-4D97-AF65-F5344CB8AC3E}">
        <p14:creationId xmlns:p14="http://schemas.microsoft.com/office/powerpoint/2010/main" val="14291075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Factual Background</a:t>
            </a:r>
            <a:endParaRPr lang="en-PH" b="1" dirty="0"/>
          </a:p>
        </p:txBody>
      </p:sp>
      <p:sp>
        <p:nvSpPr>
          <p:cNvPr id="3" name="Content Placeholder 2"/>
          <p:cNvSpPr>
            <a:spLocks noGrp="1"/>
          </p:cNvSpPr>
          <p:nvPr>
            <p:ph idx="1"/>
          </p:nvPr>
        </p:nvSpPr>
        <p:spPr>
          <a:xfrm>
            <a:off x="2592925" y="1454332"/>
            <a:ext cx="8915400" cy="696686"/>
          </a:xfrm>
        </p:spPr>
        <p:txBody>
          <a:bodyPr/>
          <a:lstStyle/>
          <a:p>
            <a:r>
              <a:rPr lang="en-PH" dirty="0" smtClean="0"/>
              <a:t>1979, establishment of the National Institute for Applied Microbiology and Biotechnology.</a:t>
            </a:r>
            <a:endParaRPr lang="en-PH" dirty="0"/>
          </a:p>
        </p:txBody>
      </p:sp>
      <p:sp>
        <p:nvSpPr>
          <p:cNvPr id="4" name="Content Placeholder 2"/>
          <p:cNvSpPr txBox="1">
            <a:spLocks/>
          </p:cNvSpPr>
          <p:nvPr/>
        </p:nvSpPr>
        <p:spPr>
          <a:xfrm>
            <a:off x="2589212" y="2151018"/>
            <a:ext cx="8915400" cy="6966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1990, EO430 created the National Committee on Biosafety of the Philippines </a:t>
            </a:r>
            <a:endParaRPr lang="en-PH" dirty="0"/>
          </a:p>
        </p:txBody>
      </p:sp>
      <p:sp>
        <p:nvSpPr>
          <p:cNvPr id="5" name="Content Placeholder 2"/>
          <p:cNvSpPr txBox="1">
            <a:spLocks/>
          </p:cNvSpPr>
          <p:nvPr/>
        </p:nvSpPr>
        <p:spPr>
          <a:xfrm>
            <a:off x="2585499" y="2847704"/>
            <a:ext cx="8915400" cy="6966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1991, Philippine Biosafety Guidelines was formulated by NCBP </a:t>
            </a:r>
            <a:endParaRPr lang="en-PH" dirty="0"/>
          </a:p>
        </p:txBody>
      </p:sp>
      <p:sp>
        <p:nvSpPr>
          <p:cNvPr id="6" name="Content Placeholder 2"/>
          <p:cNvSpPr txBox="1">
            <a:spLocks/>
          </p:cNvSpPr>
          <p:nvPr/>
        </p:nvSpPr>
        <p:spPr>
          <a:xfrm>
            <a:off x="2585499" y="3270069"/>
            <a:ext cx="8915400" cy="6966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December 23, 1993, the Convention on Biological Diversity came into force. </a:t>
            </a:r>
            <a:endParaRPr lang="en-PH" dirty="0"/>
          </a:p>
        </p:txBody>
      </p:sp>
      <p:sp>
        <p:nvSpPr>
          <p:cNvPr id="7" name="Content Placeholder 2"/>
          <p:cNvSpPr txBox="1">
            <a:spLocks/>
          </p:cNvSpPr>
          <p:nvPr/>
        </p:nvSpPr>
        <p:spPr>
          <a:xfrm>
            <a:off x="2585499" y="3598817"/>
            <a:ext cx="8915400" cy="119089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PH" dirty="0" smtClean="0"/>
              <a:t>January 2000, An agreement was reached on the Cartagena Protocol on Biosafety. In May 2000, the Philippines signed the Cartagena Protocol which came into force on September 11, 2003. On August 14, 2006, The Senate adopted the Cartagena Protocol. </a:t>
            </a:r>
            <a:endParaRPr lang="en-PH" dirty="0"/>
          </a:p>
        </p:txBody>
      </p:sp>
      <p:sp>
        <p:nvSpPr>
          <p:cNvPr id="8" name="Content Placeholder 2"/>
          <p:cNvSpPr txBox="1">
            <a:spLocks/>
          </p:cNvSpPr>
          <p:nvPr/>
        </p:nvSpPr>
        <p:spPr>
          <a:xfrm>
            <a:off x="2585499" y="4713509"/>
            <a:ext cx="8915400" cy="6966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April 2002, Department of Agriculture issued Department Administrative Order (DAO) No. 08-2002 </a:t>
            </a:r>
            <a:endParaRPr lang="en-PH" dirty="0"/>
          </a:p>
        </p:txBody>
      </p:sp>
      <p:sp>
        <p:nvSpPr>
          <p:cNvPr id="9" name="Content Placeholder 2"/>
          <p:cNvSpPr txBox="1">
            <a:spLocks/>
          </p:cNvSpPr>
          <p:nvPr/>
        </p:nvSpPr>
        <p:spPr>
          <a:xfrm>
            <a:off x="2592925" y="5410195"/>
            <a:ext cx="8915400" cy="6966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March 17, 2006, Executive Order No. 514 was issued. </a:t>
            </a:r>
            <a:endParaRPr lang="en-PH" dirty="0"/>
          </a:p>
        </p:txBody>
      </p:sp>
      <p:sp>
        <p:nvSpPr>
          <p:cNvPr id="10" name="Content Placeholder 2"/>
          <p:cNvSpPr txBox="1">
            <a:spLocks/>
          </p:cNvSpPr>
          <p:nvPr/>
        </p:nvSpPr>
        <p:spPr>
          <a:xfrm>
            <a:off x="2600351" y="5833652"/>
            <a:ext cx="8915400" cy="6966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On September 24, 2010, A Memorandum of Undertaking (MOU) was executed between UPLBFI, ISAAA, and UP Mindanao Foundation, Inc.  </a:t>
            </a:r>
            <a:endParaRPr lang="en-PH" dirty="0"/>
          </a:p>
        </p:txBody>
      </p:sp>
    </p:spTree>
    <p:extLst>
      <p:ext uri="{BB962C8B-B14F-4D97-AF65-F5344CB8AC3E}">
        <p14:creationId xmlns:p14="http://schemas.microsoft.com/office/powerpoint/2010/main" val="30983025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Factual Background</a:t>
            </a:r>
            <a:endParaRPr lang="en-PH" b="1" dirty="0"/>
          </a:p>
        </p:txBody>
      </p:sp>
      <p:sp>
        <p:nvSpPr>
          <p:cNvPr id="5" name="Content Placeholder 2"/>
          <p:cNvSpPr>
            <a:spLocks noGrp="1"/>
          </p:cNvSpPr>
          <p:nvPr>
            <p:ph idx="1"/>
          </p:nvPr>
        </p:nvSpPr>
        <p:spPr>
          <a:xfrm>
            <a:off x="2592925" y="1454332"/>
            <a:ext cx="8915400" cy="696686"/>
          </a:xfrm>
        </p:spPr>
        <p:txBody>
          <a:bodyPr/>
          <a:lstStyle/>
          <a:p>
            <a:r>
              <a:rPr lang="en-PH" dirty="0" smtClean="0"/>
              <a:t>2007, Contained experiment was started under the regulatory supervision of NCBP and was completed on March 3, 2009.</a:t>
            </a:r>
            <a:endParaRPr lang="en-PH" dirty="0"/>
          </a:p>
        </p:txBody>
      </p:sp>
      <p:sp>
        <p:nvSpPr>
          <p:cNvPr id="6" name="Content Placeholder 2"/>
          <p:cNvSpPr txBox="1">
            <a:spLocks/>
          </p:cNvSpPr>
          <p:nvPr/>
        </p:nvSpPr>
        <p:spPr>
          <a:xfrm>
            <a:off x="2592925" y="2151018"/>
            <a:ext cx="8915400" cy="6966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BPI issued Biosafety Permits to UPLB on March 16, 2010 and June 28, 2010.</a:t>
            </a:r>
            <a:endParaRPr lang="en-PH" dirty="0"/>
          </a:p>
        </p:txBody>
      </p:sp>
      <p:sp>
        <p:nvSpPr>
          <p:cNvPr id="7" name="Content Placeholder 2"/>
          <p:cNvSpPr txBox="1">
            <a:spLocks/>
          </p:cNvSpPr>
          <p:nvPr/>
        </p:nvSpPr>
        <p:spPr>
          <a:xfrm>
            <a:off x="2589212" y="2601686"/>
            <a:ext cx="8915400" cy="109074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On April 26, 2012, Greenpeace, MASIPAG and individual respondents filed a petition for Writ of </a:t>
            </a:r>
            <a:r>
              <a:rPr lang="en-PH" dirty="0" err="1" smtClean="0"/>
              <a:t>Kalaikasan</a:t>
            </a:r>
            <a:r>
              <a:rPr lang="en-PH" dirty="0" smtClean="0"/>
              <a:t> and Writ of Continuing Mandamus with prayer for the issuance of TEPO. </a:t>
            </a:r>
            <a:endParaRPr lang="en-PH" dirty="0"/>
          </a:p>
        </p:txBody>
      </p:sp>
      <p:sp>
        <p:nvSpPr>
          <p:cNvPr id="8" name="Content Placeholder 2"/>
          <p:cNvSpPr txBox="1">
            <a:spLocks/>
          </p:cNvSpPr>
          <p:nvPr/>
        </p:nvSpPr>
        <p:spPr>
          <a:xfrm>
            <a:off x="2581786" y="4881155"/>
            <a:ext cx="8915400" cy="119742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May 17, 2013, CA rendered a decision granting the petition and directing the respondents to cease and desist from further conducting </a:t>
            </a:r>
            <a:r>
              <a:rPr lang="en-PH" dirty="0" err="1" smtClean="0"/>
              <a:t>Bt</a:t>
            </a:r>
            <a:r>
              <a:rPr lang="en-PH" dirty="0" smtClean="0"/>
              <a:t> </a:t>
            </a:r>
            <a:r>
              <a:rPr lang="en-PH" dirty="0" err="1" smtClean="0"/>
              <a:t>Talong</a:t>
            </a:r>
            <a:r>
              <a:rPr lang="en-PH" dirty="0" smtClean="0"/>
              <a:t> Field Trials and Protect Preserve, Rehabilitate and Restore the environment.</a:t>
            </a:r>
            <a:endParaRPr lang="en-PH" dirty="0"/>
          </a:p>
        </p:txBody>
      </p:sp>
      <p:sp>
        <p:nvSpPr>
          <p:cNvPr id="9" name="Content Placeholder 2"/>
          <p:cNvSpPr txBox="1">
            <a:spLocks/>
          </p:cNvSpPr>
          <p:nvPr/>
        </p:nvSpPr>
        <p:spPr>
          <a:xfrm>
            <a:off x="2585499" y="3527703"/>
            <a:ext cx="8915400" cy="109074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May 2, 2012, The SC issued the Writ of </a:t>
            </a:r>
            <a:r>
              <a:rPr lang="en-PH" dirty="0" err="1" smtClean="0"/>
              <a:t>Kalikasan</a:t>
            </a:r>
            <a:r>
              <a:rPr lang="en-PH" dirty="0" smtClean="0"/>
              <a:t> against ISAAA, EMB/BPI/FPA, and UPLB </a:t>
            </a:r>
            <a:endParaRPr lang="en-PH" dirty="0"/>
          </a:p>
        </p:txBody>
      </p:sp>
      <p:sp>
        <p:nvSpPr>
          <p:cNvPr id="10" name="Content Placeholder 2"/>
          <p:cNvSpPr txBox="1">
            <a:spLocks/>
          </p:cNvSpPr>
          <p:nvPr/>
        </p:nvSpPr>
        <p:spPr>
          <a:xfrm>
            <a:off x="2581786" y="4160520"/>
            <a:ext cx="8915400" cy="109074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July 10, 2012, The SC referred the case to CA for hearing, reception of evidence and rendition of judgment. </a:t>
            </a:r>
            <a:endParaRPr lang="en-PH" dirty="0"/>
          </a:p>
        </p:txBody>
      </p:sp>
    </p:spTree>
    <p:extLst>
      <p:ext uri="{BB962C8B-B14F-4D97-AF65-F5344CB8AC3E}">
        <p14:creationId xmlns:p14="http://schemas.microsoft.com/office/powerpoint/2010/main" val="3173121475"/>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NOTE:</a:t>
            </a:r>
            <a:endParaRPr lang="en-PH" b="1" dirty="0"/>
          </a:p>
        </p:txBody>
      </p:sp>
      <p:sp>
        <p:nvSpPr>
          <p:cNvPr id="3" name="Content Placeholder 2"/>
          <p:cNvSpPr>
            <a:spLocks noGrp="1"/>
          </p:cNvSpPr>
          <p:nvPr>
            <p:ph idx="1"/>
          </p:nvPr>
        </p:nvSpPr>
        <p:spPr>
          <a:xfrm>
            <a:off x="2589212" y="2133600"/>
            <a:ext cx="8915400" cy="609600"/>
          </a:xfrm>
        </p:spPr>
        <p:txBody>
          <a:bodyPr/>
          <a:lstStyle/>
          <a:p>
            <a:r>
              <a:rPr lang="en-PH" dirty="0" smtClean="0"/>
              <a:t>Field </a:t>
            </a:r>
            <a:r>
              <a:rPr lang="en-PH" dirty="0" smtClean="0"/>
              <a:t>Testing</a:t>
            </a:r>
            <a:r>
              <a:rPr lang="en-PH" dirty="0" smtClean="0"/>
              <a:t> </a:t>
            </a:r>
            <a:r>
              <a:rPr lang="en-PH" dirty="0" smtClean="0"/>
              <a:t>was terminated August 10, 2012</a:t>
            </a:r>
            <a:endParaRPr lang="en-PH" dirty="0"/>
          </a:p>
        </p:txBody>
      </p:sp>
      <p:sp>
        <p:nvSpPr>
          <p:cNvPr id="4" name="Content Placeholder 2"/>
          <p:cNvSpPr txBox="1">
            <a:spLocks/>
          </p:cNvSpPr>
          <p:nvPr/>
        </p:nvSpPr>
        <p:spPr>
          <a:xfrm>
            <a:off x="2589212" y="2743200"/>
            <a:ext cx="8915400" cy="60960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March 16, 2010 and June 28, 2010 – BPI issued a two-year biosafety permit for field testing of </a:t>
            </a:r>
            <a:r>
              <a:rPr lang="en-PH" dirty="0" err="1" smtClean="0"/>
              <a:t>Bt</a:t>
            </a:r>
            <a:r>
              <a:rPr lang="en-PH" dirty="0" smtClean="0"/>
              <a:t> </a:t>
            </a:r>
            <a:r>
              <a:rPr lang="en-PH" dirty="0" err="1" smtClean="0"/>
              <a:t>Talong</a:t>
            </a:r>
            <a:r>
              <a:rPr lang="en-PH" dirty="0" smtClean="0"/>
              <a:t>. </a:t>
            </a:r>
            <a:endParaRPr lang="en-PH" dirty="0"/>
          </a:p>
        </p:txBody>
      </p:sp>
    </p:spTree>
    <p:extLst>
      <p:ext uri="{BB962C8B-B14F-4D97-AF65-F5344CB8AC3E}">
        <p14:creationId xmlns:p14="http://schemas.microsoft.com/office/powerpoint/2010/main" val="289574454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ISSUES</a:t>
            </a:r>
            <a:endParaRPr lang="en-PH" b="1" dirty="0"/>
          </a:p>
        </p:txBody>
      </p:sp>
      <p:sp>
        <p:nvSpPr>
          <p:cNvPr id="3" name="Content Placeholder 2"/>
          <p:cNvSpPr>
            <a:spLocks noGrp="1"/>
          </p:cNvSpPr>
          <p:nvPr>
            <p:ph idx="1"/>
          </p:nvPr>
        </p:nvSpPr>
        <p:spPr>
          <a:xfrm>
            <a:off x="2589212" y="1532708"/>
            <a:ext cx="8915400" cy="478971"/>
          </a:xfrm>
        </p:spPr>
        <p:txBody>
          <a:bodyPr/>
          <a:lstStyle/>
          <a:p>
            <a:r>
              <a:rPr lang="en-PH" dirty="0" smtClean="0"/>
              <a:t>Whether or not respondents have legal standing. </a:t>
            </a:r>
            <a:endParaRPr lang="en-PH" dirty="0"/>
          </a:p>
        </p:txBody>
      </p:sp>
      <p:sp>
        <p:nvSpPr>
          <p:cNvPr id="4" name="Content Placeholder 2"/>
          <p:cNvSpPr txBox="1">
            <a:spLocks/>
          </p:cNvSpPr>
          <p:nvPr/>
        </p:nvSpPr>
        <p:spPr>
          <a:xfrm>
            <a:off x="2589212" y="2000793"/>
            <a:ext cx="8915400" cy="47897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the case is already moot.</a:t>
            </a:r>
            <a:endParaRPr lang="en-PH" dirty="0"/>
          </a:p>
        </p:txBody>
      </p:sp>
      <p:sp>
        <p:nvSpPr>
          <p:cNvPr id="5" name="Content Placeholder 2"/>
          <p:cNvSpPr txBox="1">
            <a:spLocks/>
          </p:cNvSpPr>
          <p:nvPr/>
        </p:nvSpPr>
        <p:spPr>
          <a:xfrm>
            <a:off x="2589212" y="2407915"/>
            <a:ext cx="8915400" cy="66621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respondents violated the doctrines of Primary Jurisdiction and Exhaustion of Administrative Remedies.</a:t>
            </a:r>
            <a:endParaRPr lang="en-PH" dirty="0"/>
          </a:p>
        </p:txBody>
      </p:sp>
      <p:sp>
        <p:nvSpPr>
          <p:cNvPr id="6" name="Content Placeholder 2"/>
          <p:cNvSpPr txBox="1">
            <a:spLocks/>
          </p:cNvSpPr>
          <p:nvPr/>
        </p:nvSpPr>
        <p:spPr>
          <a:xfrm>
            <a:off x="2589212" y="3074125"/>
            <a:ext cx="8915400" cy="62701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respondents the law on EIS/EIA on projects involving the introduction and propagation of GMOs in the country is applicable.. </a:t>
            </a:r>
            <a:endParaRPr lang="en-PH" dirty="0"/>
          </a:p>
        </p:txBody>
      </p:sp>
      <p:sp>
        <p:nvSpPr>
          <p:cNvPr id="7" name="Content Placeholder 2"/>
          <p:cNvSpPr txBox="1">
            <a:spLocks/>
          </p:cNvSpPr>
          <p:nvPr/>
        </p:nvSpPr>
        <p:spPr>
          <a:xfrm>
            <a:off x="2589212" y="4582882"/>
            <a:ext cx="8915400" cy="103414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respondents have duly established by evidence the damage or threat of damage to human health and environment in two or more provinces, as a result of the </a:t>
            </a:r>
            <a:r>
              <a:rPr lang="en-PH" dirty="0" err="1" smtClean="0"/>
              <a:t>Bt</a:t>
            </a:r>
            <a:r>
              <a:rPr lang="en-PH" dirty="0" smtClean="0"/>
              <a:t> </a:t>
            </a:r>
            <a:r>
              <a:rPr lang="en-PH" dirty="0" err="1" smtClean="0"/>
              <a:t>Talong</a:t>
            </a:r>
            <a:r>
              <a:rPr lang="en-PH" dirty="0" smtClean="0"/>
              <a:t> field trials. </a:t>
            </a:r>
            <a:endParaRPr lang="en-PH" dirty="0"/>
          </a:p>
        </p:txBody>
      </p:sp>
      <p:sp>
        <p:nvSpPr>
          <p:cNvPr id="8" name="Content Placeholder 2"/>
          <p:cNvSpPr txBox="1">
            <a:spLocks/>
          </p:cNvSpPr>
          <p:nvPr/>
        </p:nvSpPr>
        <p:spPr>
          <a:xfrm>
            <a:off x="2589212" y="3668486"/>
            <a:ext cx="8915400" cy="9535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there was neglect or unlawful omission on the part of the public petitioners in connection with the processing and evaluation of the applications for </a:t>
            </a:r>
            <a:r>
              <a:rPr lang="en-PH" dirty="0" err="1" smtClean="0"/>
              <a:t>Bt</a:t>
            </a:r>
            <a:r>
              <a:rPr lang="en-PH" dirty="0" smtClean="0"/>
              <a:t> </a:t>
            </a:r>
            <a:r>
              <a:rPr lang="en-PH" dirty="0" err="1" smtClean="0"/>
              <a:t>Talong</a:t>
            </a:r>
            <a:r>
              <a:rPr lang="en-PH" dirty="0" smtClean="0"/>
              <a:t> field testing; </a:t>
            </a:r>
            <a:endParaRPr lang="en-PH" dirty="0"/>
          </a:p>
        </p:txBody>
      </p:sp>
      <p:sp>
        <p:nvSpPr>
          <p:cNvPr id="9" name="Content Placeholder 2"/>
          <p:cNvSpPr txBox="1">
            <a:spLocks/>
          </p:cNvSpPr>
          <p:nvPr/>
        </p:nvSpPr>
        <p:spPr>
          <a:xfrm>
            <a:off x="2589212" y="5503815"/>
            <a:ext cx="8915400" cy="47897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the Precautionary Principle is applicable. </a:t>
            </a:r>
            <a:endParaRPr lang="en-PH" dirty="0"/>
          </a:p>
        </p:txBody>
      </p:sp>
    </p:spTree>
    <p:extLst>
      <p:ext uri="{BB962C8B-B14F-4D97-AF65-F5344CB8AC3E}">
        <p14:creationId xmlns:p14="http://schemas.microsoft.com/office/powerpoint/2010/main" val="292029839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u="sng" dirty="0" smtClean="0"/>
              <a:t>First Issue</a:t>
            </a:r>
            <a:r>
              <a:rPr lang="en-PH" b="1" dirty="0" smtClean="0"/>
              <a:t>: LEGAL STANDING</a:t>
            </a:r>
            <a:endParaRPr lang="en-PH" b="1" dirty="0"/>
          </a:p>
        </p:txBody>
      </p:sp>
      <p:sp>
        <p:nvSpPr>
          <p:cNvPr id="3" name="Content Placeholder 2"/>
          <p:cNvSpPr>
            <a:spLocks noGrp="1"/>
          </p:cNvSpPr>
          <p:nvPr>
            <p:ph idx="1"/>
          </p:nvPr>
        </p:nvSpPr>
        <p:spPr/>
        <p:txBody>
          <a:bodyPr>
            <a:normAutofit/>
          </a:bodyPr>
          <a:lstStyle/>
          <a:p>
            <a:pPr algn="just"/>
            <a:r>
              <a:rPr lang="en-PH" sz="3200" b="1" dirty="0" smtClean="0"/>
              <a:t>YES</a:t>
            </a:r>
            <a:r>
              <a:rPr lang="en-PH" sz="3200" dirty="0" smtClean="0"/>
              <a:t>. The Petitioners have legal standing to file the petition for Writ o </a:t>
            </a:r>
            <a:r>
              <a:rPr lang="en-PH" sz="3200" dirty="0" err="1" smtClean="0"/>
              <a:t>Kalikasan</a:t>
            </a:r>
            <a:r>
              <a:rPr lang="en-PH" sz="3200" dirty="0" smtClean="0"/>
              <a:t> and Writ of Continuing Mandamus. The Court liberally applied the rule on Locus </a:t>
            </a:r>
            <a:r>
              <a:rPr lang="en-PH" sz="3200" dirty="0" err="1" smtClean="0"/>
              <a:t>Standi</a:t>
            </a:r>
            <a:r>
              <a:rPr lang="en-PH" sz="3200" dirty="0" smtClean="0"/>
              <a:t> applying the case of </a:t>
            </a:r>
            <a:r>
              <a:rPr lang="en-PH" sz="3200" dirty="0" err="1" smtClean="0"/>
              <a:t>Oposa</a:t>
            </a:r>
            <a:r>
              <a:rPr lang="en-PH" sz="3200" dirty="0" smtClean="0"/>
              <a:t> vs. </a:t>
            </a:r>
            <a:r>
              <a:rPr lang="en-PH" sz="3200" dirty="0" err="1" smtClean="0"/>
              <a:t>Facturan</a:t>
            </a:r>
            <a:r>
              <a:rPr lang="en-PH" sz="3200" dirty="0" smtClean="0"/>
              <a:t>. </a:t>
            </a:r>
            <a:endParaRPr lang="en-PH" sz="3200" dirty="0"/>
          </a:p>
        </p:txBody>
      </p:sp>
    </p:spTree>
    <p:extLst>
      <p:ext uri="{BB962C8B-B14F-4D97-AF65-F5344CB8AC3E}">
        <p14:creationId xmlns:p14="http://schemas.microsoft.com/office/powerpoint/2010/main" val="122095121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u="sng" dirty="0" smtClean="0"/>
              <a:t>Second Issue</a:t>
            </a:r>
            <a:r>
              <a:rPr lang="en-PH" b="1" dirty="0" smtClean="0"/>
              <a:t>: MOOTNESS </a:t>
            </a:r>
            <a:endParaRPr lang="en-PH" b="1" dirty="0"/>
          </a:p>
        </p:txBody>
      </p:sp>
      <p:sp>
        <p:nvSpPr>
          <p:cNvPr id="3" name="Content Placeholder 2"/>
          <p:cNvSpPr>
            <a:spLocks noGrp="1"/>
          </p:cNvSpPr>
          <p:nvPr>
            <p:ph idx="1"/>
          </p:nvPr>
        </p:nvSpPr>
        <p:spPr/>
        <p:txBody>
          <a:bodyPr>
            <a:normAutofit/>
          </a:bodyPr>
          <a:lstStyle/>
          <a:p>
            <a:pPr algn="just"/>
            <a:r>
              <a:rPr lang="en-PH" sz="2800" b="1" dirty="0" smtClean="0"/>
              <a:t>NO</a:t>
            </a:r>
            <a:r>
              <a:rPr lang="en-PH" sz="2800" dirty="0" smtClean="0"/>
              <a:t>. As a general rule, once a case becomes moot and academic, the court cannot rule on the facts and issues of the case as it no longer present a justiciable controversy. However, this rule admits for exceptions. In this case, “t</a:t>
            </a:r>
            <a:r>
              <a:rPr lang="en-US" sz="2800" dirty="0" smtClean="0"/>
              <a:t>he </a:t>
            </a:r>
            <a:r>
              <a:rPr lang="en-US" sz="2800" dirty="0"/>
              <a:t>presence of the second and fourth exceptions justified the CA in not dismissing the case despite the termination of </a:t>
            </a:r>
            <a:r>
              <a:rPr lang="en-US" sz="2800" i="1" dirty="0" err="1"/>
              <a:t>Bt</a:t>
            </a:r>
            <a:r>
              <a:rPr lang="en-US" sz="2800" i="1" dirty="0"/>
              <a:t> </a:t>
            </a:r>
            <a:r>
              <a:rPr lang="en-US" sz="2800" i="1" dirty="0" err="1"/>
              <a:t>talong</a:t>
            </a:r>
            <a:r>
              <a:rPr lang="en-US" sz="2800" dirty="0"/>
              <a:t> field </a:t>
            </a:r>
            <a:r>
              <a:rPr lang="en-US" sz="2800" dirty="0" smtClean="0"/>
              <a:t>trials”. </a:t>
            </a:r>
            <a:endParaRPr lang="en-PH" sz="2800" dirty="0"/>
          </a:p>
        </p:txBody>
      </p:sp>
    </p:spTree>
    <p:extLst>
      <p:ext uri="{BB962C8B-B14F-4D97-AF65-F5344CB8AC3E}">
        <p14:creationId xmlns:p14="http://schemas.microsoft.com/office/powerpoint/2010/main" val="96566395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u="sng" dirty="0" smtClean="0"/>
              <a:t>Third Issue</a:t>
            </a:r>
            <a:r>
              <a:rPr lang="en-PH" b="1" dirty="0" smtClean="0"/>
              <a:t>: VIOLATION OF THE PJ AND EAR</a:t>
            </a:r>
            <a:endParaRPr lang="en-PH" b="1" dirty="0"/>
          </a:p>
        </p:txBody>
      </p:sp>
      <p:sp>
        <p:nvSpPr>
          <p:cNvPr id="3" name="Content Placeholder 2"/>
          <p:cNvSpPr>
            <a:spLocks noGrp="1"/>
          </p:cNvSpPr>
          <p:nvPr>
            <p:ph idx="1"/>
          </p:nvPr>
        </p:nvSpPr>
        <p:spPr>
          <a:xfrm>
            <a:off x="2589212" y="2133600"/>
            <a:ext cx="8915400" cy="1615440"/>
          </a:xfrm>
        </p:spPr>
        <p:txBody>
          <a:bodyPr/>
          <a:lstStyle/>
          <a:p>
            <a:pPr algn="just"/>
            <a:r>
              <a:rPr lang="en-PH" b="1" dirty="0" smtClean="0"/>
              <a:t>NO. </a:t>
            </a:r>
            <a:r>
              <a:rPr lang="en-PH" dirty="0" smtClean="0"/>
              <a:t>The doctrine of exhaustion of administrative remedies and its corollary doctrine of primary jurisdiction, which are based on sound public policy and practical considerations, are not inflexible rules. </a:t>
            </a:r>
            <a:r>
              <a:rPr lang="en-PH" b="1" dirty="0" smtClean="0"/>
              <a:t>There are many accepted exceptions</a:t>
            </a:r>
            <a:r>
              <a:rPr lang="en-PH" dirty="0" smtClean="0"/>
              <a:t>. One of which is when </a:t>
            </a:r>
            <a:r>
              <a:rPr lang="en-PH" b="1" dirty="0" smtClean="0"/>
              <a:t>“there is no other plain, speedy, and adequate remedy.”</a:t>
            </a:r>
            <a:endParaRPr lang="en-PH" b="1" dirty="0"/>
          </a:p>
        </p:txBody>
      </p:sp>
      <p:sp>
        <p:nvSpPr>
          <p:cNvPr id="6" name="Content Placeholder 2"/>
          <p:cNvSpPr txBox="1">
            <a:spLocks/>
          </p:cNvSpPr>
          <p:nvPr/>
        </p:nvSpPr>
        <p:spPr>
          <a:xfrm>
            <a:off x="2589212" y="3829050"/>
            <a:ext cx="8915400" cy="248031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Clearly, the provisions of DAO 08-2002 do not provide a speedy, or adequate remedy for the respondents "to determine the questions of unique national and local importance raised here that pertain to laws and rules for environmental protection, thus [they were] justified in coming to this Court."</a:t>
            </a:r>
            <a:r>
              <a:rPr lang="en-US" baseline="30000" dirty="0"/>
              <a:t>50</a:t>
            </a:r>
            <a:r>
              <a:rPr lang="en-US" dirty="0"/>
              <a:t> We take judicial notice of the fact that genetically modified food is an intensely debated global issue, and despite the entry of GMO crops (</a:t>
            </a:r>
            <a:r>
              <a:rPr lang="en-US" i="1" dirty="0" err="1"/>
              <a:t>Bt</a:t>
            </a:r>
            <a:r>
              <a:rPr lang="en-US" dirty="0"/>
              <a:t> corn) into the Philippines in the last decade, it is only now that such controversy involving alleged damage or threat to human health and the environment from GMOs has reached the courts.</a:t>
            </a:r>
            <a:endParaRPr lang="en-PH" b="1" dirty="0"/>
          </a:p>
        </p:txBody>
      </p:sp>
    </p:spTree>
    <p:extLst>
      <p:ext uri="{BB962C8B-B14F-4D97-AF65-F5344CB8AC3E}">
        <p14:creationId xmlns:p14="http://schemas.microsoft.com/office/powerpoint/2010/main" val="39519346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b="1" u="sng" dirty="0" smtClean="0"/>
              <a:t>Fourth and Fifth Issue</a:t>
            </a:r>
            <a:r>
              <a:rPr lang="en-PH" b="1" dirty="0" smtClean="0"/>
              <a:t>: </a:t>
            </a:r>
            <a:r>
              <a:rPr lang="en-PH" b="1" dirty="0" smtClean="0"/>
              <a:t>Applicability Of EIS/EIA And Neglect And Unlawful Omission On The Part Of The Public Petitioners.</a:t>
            </a:r>
            <a:endParaRPr lang="en-PH" b="1" dirty="0"/>
          </a:p>
        </p:txBody>
      </p:sp>
      <p:sp>
        <p:nvSpPr>
          <p:cNvPr id="3" name="Content Placeholder 2"/>
          <p:cNvSpPr>
            <a:spLocks noGrp="1"/>
          </p:cNvSpPr>
          <p:nvPr>
            <p:ph idx="1"/>
          </p:nvPr>
        </p:nvSpPr>
        <p:spPr>
          <a:xfrm>
            <a:off x="2589212" y="2283543"/>
            <a:ext cx="8915400" cy="3777622"/>
          </a:xfrm>
        </p:spPr>
        <p:txBody>
          <a:bodyPr/>
          <a:lstStyle/>
          <a:p>
            <a:pPr algn="just"/>
            <a:r>
              <a:rPr lang="en-US" b="1" i="1" dirty="0"/>
              <a:t>Role of Environmental Impact Assessment.</a:t>
            </a:r>
            <a:r>
              <a:rPr lang="en-US" dirty="0"/>
              <a:t> - The application of the EIA System to biosafety decisions </a:t>
            </a:r>
            <a:r>
              <a:rPr lang="en-US" b="1" dirty="0"/>
              <a:t>shall be determined by concerned departments and agencies subject to the requirements of law and the standards set by the NCBP</a:t>
            </a:r>
            <a:r>
              <a:rPr lang="en-US" dirty="0"/>
              <a:t>. Where applicable and under the coordination of the NCBP, concerned departments and agencies shall issue joint guidelines on the matter. (</a:t>
            </a:r>
            <a:r>
              <a:rPr lang="en-US" i="1" dirty="0"/>
              <a:t>Emphasis supplied</a:t>
            </a:r>
            <a:r>
              <a:rPr lang="en-US" dirty="0" smtClean="0"/>
              <a:t>) – DAO 08-2002</a:t>
            </a:r>
            <a:endParaRPr lang="en-PH" dirty="0"/>
          </a:p>
        </p:txBody>
      </p:sp>
      <p:sp>
        <p:nvSpPr>
          <p:cNvPr id="4" name="Content Placeholder 2"/>
          <p:cNvSpPr txBox="1">
            <a:spLocks/>
          </p:cNvSpPr>
          <p:nvPr/>
        </p:nvSpPr>
        <p:spPr>
          <a:xfrm>
            <a:off x="2589212" y="4334852"/>
            <a:ext cx="8915400" cy="18259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petitioners simply adhered to the procedures laid down by DAO 08-2002 and no real effort was made to operationalize the principles of the NBF in the conduct of field testing of </a:t>
            </a:r>
            <a:r>
              <a:rPr lang="en-US" i="1" dirty="0" err="1"/>
              <a:t>Bt</a:t>
            </a:r>
            <a:r>
              <a:rPr lang="en-US" i="1" dirty="0"/>
              <a:t> </a:t>
            </a:r>
            <a:r>
              <a:rPr lang="en-US" i="1" dirty="0" err="1"/>
              <a:t>talong</a:t>
            </a:r>
            <a:r>
              <a:rPr lang="en-US" dirty="0"/>
              <a:t>. </a:t>
            </a:r>
            <a:r>
              <a:rPr lang="en-US" b="1" dirty="0"/>
              <a:t>The failure of DAO 08-2002 to accommodate the NBF means that the Department of Agriculture lacks mechanisms to mandate applicants to comply with international biosafety protocols. </a:t>
            </a:r>
            <a:endParaRPr lang="en-PH" b="1" dirty="0"/>
          </a:p>
        </p:txBody>
      </p:sp>
    </p:spTree>
    <p:extLst>
      <p:ext uri="{BB962C8B-B14F-4D97-AF65-F5344CB8AC3E}">
        <p14:creationId xmlns:p14="http://schemas.microsoft.com/office/powerpoint/2010/main" val="347563385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589212" y="1921062"/>
            <a:ext cx="8915400" cy="191206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Even without the issuance of EO 514, GMO field testing should have at least been considered for EIA under existing regulations of petitioner EMB on new and emerging technologies, to wit</a:t>
            </a:r>
            <a:r>
              <a:rPr lang="en-US" dirty="0" smtClean="0"/>
              <a:t>:</a:t>
            </a:r>
          </a:p>
          <a:p>
            <a:pPr marL="457200" lvl="1" indent="0" algn="just">
              <a:buNone/>
            </a:pPr>
            <a:r>
              <a:rPr lang="en-US" dirty="0" smtClean="0"/>
              <a:t>g.) </a:t>
            </a:r>
            <a:r>
              <a:rPr lang="en-US" dirty="0"/>
              <a:t>Group V (Unclassified Projects): These are the projects not listed in any of the groups, e.g. </a:t>
            </a:r>
            <a:r>
              <a:rPr lang="en-US" b="1" dirty="0"/>
              <a:t>projects using new processes/technologies with uncertain impacts</a:t>
            </a:r>
            <a:r>
              <a:rPr lang="en-US" dirty="0"/>
              <a:t>. This is an interim category - unclassified projects will eventually be classified into their appropriate groups after EMB evaluation.</a:t>
            </a:r>
            <a:r>
              <a:rPr lang="en-US" baseline="30000" dirty="0"/>
              <a:t>137</a:t>
            </a:r>
            <a:r>
              <a:rPr lang="en-US" dirty="0"/>
              <a:t> (</a:t>
            </a:r>
            <a:r>
              <a:rPr lang="en-US" i="1" dirty="0"/>
              <a:t>Emphasis supplied</a:t>
            </a:r>
            <a:r>
              <a:rPr lang="en-US" dirty="0"/>
              <a:t>)</a:t>
            </a:r>
            <a:r>
              <a:rPr lang="en-US" b="1" dirty="0" smtClean="0"/>
              <a:t> </a:t>
            </a:r>
            <a:endParaRPr lang="en-PH" b="1" dirty="0"/>
          </a:p>
        </p:txBody>
      </p:sp>
      <p:sp>
        <p:nvSpPr>
          <p:cNvPr id="5" name="Title 1"/>
          <p:cNvSpPr>
            <a:spLocks noGrp="1"/>
          </p:cNvSpPr>
          <p:nvPr>
            <p:ph type="title"/>
          </p:nvPr>
        </p:nvSpPr>
        <p:spPr>
          <a:xfrm>
            <a:off x="2592925" y="267058"/>
            <a:ext cx="8911687" cy="1280890"/>
          </a:xfrm>
        </p:spPr>
        <p:txBody>
          <a:bodyPr>
            <a:normAutofit fontScale="90000"/>
          </a:bodyPr>
          <a:lstStyle/>
          <a:p>
            <a:r>
              <a:rPr lang="en-PH" b="1" u="sng" dirty="0" smtClean="0"/>
              <a:t>Fourth and Fifth Issue</a:t>
            </a:r>
            <a:r>
              <a:rPr lang="en-PH" b="1" dirty="0" smtClean="0"/>
              <a:t>: </a:t>
            </a:r>
            <a:r>
              <a:rPr lang="en-PH" b="1" dirty="0" smtClean="0"/>
              <a:t>Applicability Of EIS/EIA And Neglect And Unlawful Omission On The Part Of The Public Petitioners.</a:t>
            </a:r>
            <a:endParaRPr lang="en-PH" b="1" dirty="0"/>
          </a:p>
        </p:txBody>
      </p:sp>
      <p:sp>
        <p:nvSpPr>
          <p:cNvPr id="6" name="Content Placeholder 2"/>
          <p:cNvSpPr txBox="1">
            <a:spLocks/>
          </p:cNvSpPr>
          <p:nvPr/>
        </p:nvSpPr>
        <p:spPr>
          <a:xfrm>
            <a:off x="2589212" y="3833129"/>
            <a:ext cx="8915400" cy="2863762"/>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The </a:t>
            </a:r>
            <a:r>
              <a:rPr lang="en-US" dirty="0" smtClean="0"/>
              <a:t>foregoing </a:t>
            </a:r>
            <a:r>
              <a:rPr lang="en-US" dirty="0"/>
              <a:t>of the EMB's Chief of the Legal Division is an indication of the DENR-EMB's lack of serious attention to their mandate under the law in the implementation of the NBF, as provided in the following sections of EO 514:</a:t>
            </a:r>
            <a:r>
              <a:rPr lang="en-US" b="1" dirty="0" smtClean="0"/>
              <a:t> </a:t>
            </a:r>
            <a:endParaRPr lang="en-US" b="1" dirty="0" smtClean="0"/>
          </a:p>
          <a:p>
            <a:pPr marL="0" indent="0" algn="just">
              <a:buNone/>
            </a:pPr>
            <a:r>
              <a:rPr lang="en-US" b="1" dirty="0"/>
              <a:t>	</a:t>
            </a:r>
            <a:r>
              <a:rPr lang="en-US" dirty="0"/>
              <a:t>4.9 </a:t>
            </a:r>
            <a:r>
              <a:rPr lang="en-US" b="1" i="1" dirty="0"/>
              <a:t>Mandate of the Department of Environment and Natural Resources.</a:t>
            </a:r>
            <a:r>
              <a:rPr lang="en-US" dirty="0"/>
              <a:t> - As the </a:t>
            </a:r>
            <a:r>
              <a:rPr lang="en-US" dirty="0" smtClean="0"/>
              <a:t>	primary </a:t>
            </a:r>
            <a:r>
              <a:rPr lang="en-US" dirty="0"/>
              <a:t>government agency responsible for the conservation, management, </a:t>
            </a:r>
            <a:r>
              <a:rPr lang="en-US" dirty="0" smtClean="0"/>
              <a:t>	development </a:t>
            </a:r>
            <a:r>
              <a:rPr lang="en-US" dirty="0"/>
              <a:t>and proper use of the country's environment and natural </a:t>
            </a:r>
            <a:r>
              <a:rPr lang="en-US" dirty="0" smtClean="0"/>
              <a:t>	resources</a:t>
            </a:r>
            <a:r>
              <a:rPr lang="en-US" dirty="0"/>
              <a:t>, the Department of Environment and Natural Resources (DENR) </a:t>
            </a:r>
            <a:r>
              <a:rPr lang="en-US" b="1" dirty="0"/>
              <a:t>shall </a:t>
            </a:r>
            <a:r>
              <a:rPr lang="en-US" b="1" dirty="0" smtClean="0"/>
              <a:t>	ensure </a:t>
            </a:r>
            <a:r>
              <a:rPr lang="en-US" b="1" dirty="0"/>
              <a:t>that environmental assessments are done and impacts identified in </a:t>
            </a:r>
            <a:r>
              <a:rPr lang="en-US" b="1" dirty="0" smtClean="0"/>
              <a:t>	biosafety </a:t>
            </a:r>
            <a:r>
              <a:rPr lang="en-US" b="1" dirty="0"/>
              <a:t>decisions</a:t>
            </a:r>
            <a:r>
              <a:rPr lang="en-US" dirty="0"/>
              <a:t>. It shall also take the lead in evaluating and monitoring </a:t>
            </a:r>
            <a:r>
              <a:rPr lang="en-US" dirty="0" smtClean="0"/>
              <a:t>	regulated </a:t>
            </a:r>
            <a:r>
              <a:rPr lang="en-US" dirty="0"/>
              <a:t>articles intended for bioremediation, the improvement of forest </a:t>
            </a:r>
            <a:r>
              <a:rPr lang="en-US" dirty="0" smtClean="0"/>
              <a:t>	genetic </a:t>
            </a:r>
            <a:r>
              <a:rPr lang="en-US" dirty="0"/>
              <a:t>resources, and wildlife genetic resources</a:t>
            </a:r>
            <a:endParaRPr lang="en-PH" b="1" dirty="0"/>
          </a:p>
        </p:txBody>
      </p:sp>
    </p:spTree>
    <p:extLst>
      <p:ext uri="{BB962C8B-B14F-4D97-AF65-F5344CB8AC3E}">
        <p14:creationId xmlns:p14="http://schemas.microsoft.com/office/powerpoint/2010/main" val="201976259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b="1" u="sng" dirty="0" smtClean="0"/>
              <a:t>Six</a:t>
            </a:r>
            <a:r>
              <a:rPr lang="en-PH" b="1" u="sng" dirty="0" smtClean="0"/>
              <a:t>th </a:t>
            </a:r>
            <a:r>
              <a:rPr lang="en-PH" b="1" u="sng" dirty="0" smtClean="0"/>
              <a:t>Issue</a:t>
            </a:r>
            <a:r>
              <a:rPr lang="en-PH" b="1" dirty="0" smtClean="0"/>
              <a:t>: EVIDENCE OF DAMAGE OR THREAT OF DAMAGE TO HEALTH AND ENVIRONMENT</a:t>
            </a:r>
            <a:endParaRPr lang="en-PH" b="1" dirty="0"/>
          </a:p>
        </p:txBody>
      </p:sp>
      <p:sp>
        <p:nvSpPr>
          <p:cNvPr id="3" name="Content Placeholder 2"/>
          <p:cNvSpPr>
            <a:spLocks noGrp="1"/>
          </p:cNvSpPr>
          <p:nvPr>
            <p:ph idx="1"/>
          </p:nvPr>
        </p:nvSpPr>
        <p:spPr>
          <a:xfrm>
            <a:off x="2589212" y="2270760"/>
            <a:ext cx="8915400" cy="3777622"/>
          </a:xfrm>
        </p:spPr>
        <p:txBody>
          <a:bodyPr>
            <a:normAutofit/>
          </a:bodyPr>
          <a:lstStyle/>
          <a:p>
            <a:pPr algn="just"/>
            <a:r>
              <a:rPr lang="en-US" sz="3600" dirty="0"/>
              <a:t>current scientific research indicates that the biotech industry has not sufficiently addressed the uncertainties over the safety of GM foods and crops.</a:t>
            </a:r>
            <a:endParaRPr lang="en-PH" sz="3600" dirty="0"/>
          </a:p>
        </p:txBody>
      </p:sp>
    </p:spTree>
    <p:extLst>
      <p:ext uri="{BB962C8B-B14F-4D97-AF65-F5344CB8AC3E}">
        <p14:creationId xmlns:p14="http://schemas.microsoft.com/office/powerpoint/2010/main" val="367535695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u="sng" dirty="0" smtClean="0"/>
              <a:t>Seventh Issue</a:t>
            </a:r>
            <a:r>
              <a:rPr lang="en-PH" b="1" dirty="0" smtClean="0"/>
              <a:t>: APPLICABILITY OF PRECAUTIONARY PRINCIPLE</a:t>
            </a:r>
            <a:endParaRPr lang="en-PH" b="1" dirty="0"/>
          </a:p>
        </p:txBody>
      </p:sp>
      <p:sp>
        <p:nvSpPr>
          <p:cNvPr id="3" name="Content Placeholder 2"/>
          <p:cNvSpPr>
            <a:spLocks noGrp="1"/>
          </p:cNvSpPr>
          <p:nvPr>
            <p:ph idx="1"/>
          </p:nvPr>
        </p:nvSpPr>
        <p:spPr>
          <a:xfrm>
            <a:off x="2589212" y="2133600"/>
            <a:ext cx="8915400" cy="539931"/>
          </a:xfrm>
        </p:spPr>
        <p:txBody>
          <a:bodyPr/>
          <a:lstStyle/>
          <a:p>
            <a:r>
              <a:rPr lang="en-PH" b="1" dirty="0" smtClean="0"/>
              <a:t>YES. </a:t>
            </a:r>
            <a:r>
              <a:rPr lang="en-PH" dirty="0" smtClean="0"/>
              <a:t>The Precautionary Principle finds application. </a:t>
            </a:r>
            <a:endParaRPr lang="en-PH" b="1" dirty="0"/>
          </a:p>
        </p:txBody>
      </p:sp>
      <p:sp>
        <p:nvSpPr>
          <p:cNvPr id="4" name="Content Placeholder 2"/>
          <p:cNvSpPr txBox="1">
            <a:spLocks/>
          </p:cNvSpPr>
          <p:nvPr/>
        </p:nvSpPr>
        <p:spPr>
          <a:xfrm>
            <a:off x="2589212" y="2960919"/>
            <a:ext cx="8915400" cy="125403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SEC. 1. </a:t>
            </a:r>
            <a:r>
              <a:rPr lang="en-US" i="1" dirty="0"/>
              <a:t>Applicability</a:t>
            </a:r>
            <a:r>
              <a:rPr lang="en-US" dirty="0"/>
              <a:t>. - When there is a lack of full scientific certainty in establishing a causal link between human activity and environmental effect, the court shall apply the precautionary principle in resolving the case before it</a:t>
            </a:r>
            <a:r>
              <a:rPr lang="en-US" dirty="0" smtClean="0"/>
              <a:t>.</a:t>
            </a:r>
          </a:p>
        </p:txBody>
      </p:sp>
      <p:sp>
        <p:nvSpPr>
          <p:cNvPr id="5" name="Content Placeholder 2"/>
          <p:cNvSpPr txBox="1">
            <a:spLocks/>
          </p:cNvSpPr>
          <p:nvPr/>
        </p:nvSpPr>
        <p:spPr>
          <a:xfrm>
            <a:off x="2950618" y="4127868"/>
            <a:ext cx="8915400" cy="62701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buFont typeface="Courier New" panose="02070309020205020404" pitchFamily="49" charset="0"/>
              <a:buChar char="o"/>
            </a:pPr>
            <a:r>
              <a:rPr lang="en-US" b="1" dirty="0"/>
              <a:t>The constitutional right of the people to a balanced and healthful ecology shall be given the benefit of the doubt.</a:t>
            </a:r>
            <a:endParaRPr lang="en-US" b="1" dirty="0" smtClean="0"/>
          </a:p>
        </p:txBody>
      </p:sp>
      <p:sp>
        <p:nvSpPr>
          <p:cNvPr id="6" name="Content Placeholder 2"/>
          <p:cNvSpPr txBox="1">
            <a:spLocks/>
          </p:cNvSpPr>
          <p:nvPr/>
        </p:nvSpPr>
        <p:spPr>
          <a:xfrm>
            <a:off x="2589212" y="5033555"/>
            <a:ext cx="8915400" cy="1395549"/>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SEC. 2. </a:t>
            </a:r>
            <a:r>
              <a:rPr lang="en-US" i="1" dirty="0"/>
              <a:t>Standards for application</a:t>
            </a:r>
            <a:r>
              <a:rPr lang="en-US" dirty="0"/>
              <a:t>. - In applying the precautionary principle, the following factors, among others, may be considered: </a:t>
            </a:r>
            <a:r>
              <a:rPr lang="en-US" b="1" dirty="0"/>
              <a:t>(1) </a:t>
            </a:r>
            <a:r>
              <a:rPr lang="en-US" dirty="0"/>
              <a:t>threats to human life or health; </a:t>
            </a:r>
            <a:r>
              <a:rPr lang="en-US" b="1" dirty="0"/>
              <a:t>(2) </a:t>
            </a:r>
            <a:r>
              <a:rPr lang="en-US" dirty="0"/>
              <a:t>inequity to present or future generations; or </a:t>
            </a:r>
            <a:r>
              <a:rPr lang="en-US" b="1" dirty="0"/>
              <a:t>(3) </a:t>
            </a:r>
            <a:r>
              <a:rPr lang="en-US" dirty="0"/>
              <a:t>prejudice to the environment without legal consideration of the environmental rights of those affected.</a:t>
            </a:r>
            <a:endParaRPr lang="en-PH" b="1" dirty="0"/>
          </a:p>
        </p:txBody>
      </p:sp>
    </p:spTree>
    <p:extLst>
      <p:ext uri="{BB962C8B-B14F-4D97-AF65-F5344CB8AC3E}">
        <p14:creationId xmlns:p14="http://schemas.microsoft.com/office/powerpoint/2010/main" val="864072587"/>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t>Under this Rule, the precautionary principle finds direct application in the evaluation of evidence in cases before the courts. </a:t>
            </a:r>
            <a:r>
              <a:rPr lang="en-US" b="1" dirty="0"/>
              <a:t>The precautionary principle bridges the gap in cases where scientific certainty in factual findings cannot be achieved.</a:t>
            </a:r>
            <a:r>
              <a:rPr lang="en-US" dirty="0"/>
              <a:t> By applying the precautionary principle, the court may construe a set of facts as warranting either judicial action or inaction, with the goal of preserving and protecting the environment. This may be further evinced from the second paragraph where bias is created in favor of the constitutional right of the people to a balanced and healthful ecology. In effect, </a:t>
            </a:r>
            <a:r>
              <a:rPr lang="en-US" b="1" dirty="0"/>
              <a:t>the precautionary principle shifts the burden of evidence of harm away from those likely to suffer harm and onto those desiring to change the status quo.</a:t>
            </a:r>
            <a:r>
              <a:rPr lang="en-US" dirty="0"/>
              <a:t> An application of the precautionary principle to the rules on evidence will enable courts to tackle future environmental problems before ironclad scientific consensus emerges.</a:t>
            </a:r>
            <a:endParaRPr lang="en-PH" dirty="0"/>
          </a:p>
        </p:txBody>
      </p:sp>
      <p:sp>
        <p:nvSpPr>
          <p:cNvPr id="4" name="Title 1"/>
          <p:cNvSpPr>
            <a:spLocks noGrp="1"/>
          </p:cNvSpPr>
          <p:nvPr>
            <p:ph type="title"/>
          </p:nvPr>
        </p:nvSpPr>
        <p:spPr/>
        <p:txBody>
          <a:bodyPr/>
          <a:lstStyle/>
          <a:p>
            <a:r>
              <a:rPr lang="en-PH" b="1" u="sng" dirty="0" smtClean="0"/>
              <a:t>Seventh Issue</a:t>
            </a:r>
            <a:r>
              <a:rPr lang="en-PH" b="1" dirty="0" smtClean="0"/>
              <a:t>: APPLICABILITY OF PRECAUTIONARY PRINCIPLE</a:t>
            </a:r>
            <a:endParaRPr lang="en-PH" b="1" dirty="0"/>
          </a:p>
        </p:txBody>
      </p:sp>
    </p:spTree>
    <p:extLst>
      <p:ext uri="{BB962C8B-B14F-4D97-AF65-F5344CB8AC3E}">
        <p14:creationId xmlns:p14="http://schemas.microsoft.com/office/powerpoint/2010/main" val="241929074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2133600"/>
            <a:ext cx="8915400" cy="4119154"/>
          </a:xfrm>
        </p:spPr>
        <p:txBody>
          <a:bodyPr>
            <a:normAutofit lnSpcReduction="10000"/>
          </a:bodyPr>
          <a:lstStyle/>
          <a:p>
            <a:pPr algn="just"/>
            <a:r>
              <a:rPr lang="en-US" dirty="0"/>
              <a:t>Alongside the aforesaid uncertainties, </a:t>
            </a:r>
            <a:r>
              <a:rPr lang="en-US" b="1" dirty="0"/>
              <a:t>the non-implementation of the NBF in the crucial stages of risk assessment and public consultation, including the determination of the applicability of the EIS requirements to GMO field testing, are compelling reasons for the application of the precautionary principle.</a:t>
            </a:r>
            <a:r>
              <a:rPr lang="en-US" dirty="0"/>
              <a:t> There exists a preponderance of evidence that the release of GMOs into the environment </a:t>
            </a:r>
            <a:r>
              <a:rPr lang="en-US" i="1" dirty="0"/>
              <a:t>threatens</a:t>
            </a:r>
            <a:r>
              <a:rPr lang="en-US" dirty="0"/>
              <a:t> to damage our ecosystems and not just the field trial sites, and eventually the health of our people once the </a:t>
            </a:r>
            <a:r>
              <a:rPr lang="en-US" i="1" dirty="0" err="1"/>
              <a:t>Bt</a:t>
            </a:r>
            <a:r>
              <a:rPr lang="en-US" dirty="0"/>
              <a:t> eggplants are consumed as food. Adopting the precautionary approach, the Court rules that the principles of the NBF need to be operationalized first by the coordinated actions of the concerned departments and agencies before allowing the release into the environment of genetically modified eggplant. The more prudent course is to immediately enjoin the </a:t>
            </a:r>
            <a:r>
              <a:rPr lang="en-US" i="1" dirty="0" err="1"/>
              <a:t>Bt</a:t>
            </a:r>
            <a:r>
              <a:rPr lang="en-US" i="1" dirty="0"/>
              <a:t> </a:t>
            </a:r>
            <a:r>
              <a:rPr lang="en-US" i="1" dirty="0" err="1"/>
              <a:t>talong</a:t>
            </a:r>
            <a:r>
              <a:rPr lang="en-US" dirty="0"/>
              <a:t> field trials and approval for its propagation or commercialization until the said government offices shall have performed their respective mandates to implement the NBF</a:t>
            </a:r>
            <a:endParaRPr lang="en-PH" dirty="0"/>
          </a:p>
        </p:txBody>
      </p:sp>
      <p:sp>
        <p:nvSpPr>
          <p:cNvPr id="4" name="Title 1"/>
          <p:cNvSpPr>
            <a:spLocks noGrp="1"/>
          </p:cNvSpPr>
          <p:nvPr>
            <p:ph type="title"/>
          </p:nvPr>
        </p:nvSpPr>
        <p:spPr/>
        <p:txBody>
          <a:bodyPr/>
          <a:lstStyle/>
          <a:p>
            <a:r>
              <a:rPr lang="en-PH" b="1" u="sng" dirty="0" smtClean="0"/>
              <a:t>Seventh Issue</a:t>
            </a:r>
            <a:r>
              <a:rPr lang="en-PH" b="1" dirty="0" smtClean="0"/>
              <a:t>: APPLICABILITY OF PRECAUTIONARY PRINCIPLE</a:t>
            </a:r>
            <a:endParaRPr lang="en-PH" b="1" dirty="0"/>
          </a:p>
        </p:txBody>
      </p:sp>
    </p:spTree>
    <p:extLst>
      <p:ext uri="{BB962C8B-B14F-4D97-AF65-F5344CB8AC3E}">
        <p14:creationId xmlns:p14="http://schemas.microsoft.com/office/powerpoint/2010/main" val="392100131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THUS,</a:t>
            </a:r>
            <a:endParaRPr lang="en-PH" b="1" dirty="0"/>
          </a:p>
        </p:txBody>
      </p:sp>
      <p:sp>
        <p:nvSpPr>
          <p:cNvPr id="3" name="Content Placeholder 2"/>
          <p:cNvSpPr>
            <a:spLocks noGrp="1"/>
          </p:cNvSpPr>
          <p:nvPr>
            <p:ph idx="1"/>
          </p:nvPr>
        </p:nvSpPr>
        <p:spPr>
          <a:xfrm>
            <a:off x="2589212" y="2133600"/>
            <a:ext cx="8915400" cy="687977"/>
          </a:xfrm>
        </p:spPr>
        <p:txBody>
          <a:bodyPr>
            <a:normAutofit/>
          </a:bodyPr>
          <a:lstStyle/>
          <a:p>
            <a:pPr algn="just"/>
            <a:r>
              <a:rPr lang="en-US" dirty="0"/>
              <a:t>The conduct of the assailed field testing for </a:t>
            </a:r>
            <a:r>
              <a:rPr lang="en-US" i="1" dirty="0" err="1"/>
              <a:t>Bt</a:t>
            </a:r>
            <a:r>
              <a:rPr lang="en-US" i="1" dirty="0"/>
              <a:t> </a:t>
            </a:r>
            <a:r>
              <a:rPr lang="en-US" i="1" dirty="0" err="1"/>
              <a:t>talong</a:t>
            </a:r>
            <a:r>
              <a:rPr lang="en-US" dirty="0"/>
              <a:t> is hereby </a:t>
            </a:r>
            <a:r>
              <a:rPr lang="en-US" b="1" dirty="0"/>
              <a:t>PERMANENTLY </a:t>
            </a:r>
            <a:r>
              <a:rPr lang="en-US" b="1" dirty="0" smtClean="0"/>
              <a:t>ENJOINED;</a:t>
            </a:r>
            <a:endParaRPr lang="en-PH" dirty="0"/>
          </a:p>
        </p:txBody>
      </p:sp>
      <p:sp>
        <p:nvSpPr>
          <p:cNvPr id="4" name="Content Placeholder 2"/>
          <p:cNvSpPr txBox="1">
            <a:spLocks/>
          </p:cNvSpPr>
          <p:nvPr/>
        </p:nvSpPr>
        <p:spPr>
          <a:xfrm>
            <a:off x="2589212" y="3050177"/>
            <a:ext cx="8915400" cy="68797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Department of Agriculture Administrative Order No. 08, series of 2002 is declared </a:t>
            </a:r>
            <a:r>
              <a:rPr lang="en-US" b="1" dirty="0"/>
              <a:t>NULL AND </a:t>
            </a:r>
            <a:r>
              <a:rPr lang="en-US" b="1" dirty="0" smtClean="0"/>
              <a:t>VOID;</a:t>
            </a:r>
            <a:r>
              <a:rPr lang="en-US" dirty="0" smtClean="0"/>
              <a:t> and </a:t>
            </a:r>
            <a:endParaRPr lang="en-PH" dirty="0"/>
          </a:p>
        </p:txBody>
      </p:sp>
      <p:sp>
        <p:nvSpPr>
          <p:cNvPr id="5" name="Content Placeholder 2"/>
          <p:cNvSpPr txBox="1">
            <a:spLocks/>
          </p:cNvSpPr>
          <p:nvPr/>
        </p:nvSpPr>
        <p:spPr>
          <a:xfrm>
            <a:off x="2589212" y="3966754"/>
            <a:ext cx="8915400" cy="12409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Consequently, any application for contained use, field testing, propagation and commercialization, and importation of genetically modified organisms is </a:t>
            </a:r>
            <a:r>
              <a:rPr lang="en-US" b="1" dirty="0"/>
              <a:t>TEMPORARILY ENJOINED</a:t>
            </a:r>
            <a:r>
              <a:rPr lang="en-US" dirty="0"/>
              <a:t> until a new administrative order is promulgated in accordance with law.</a:t>
            </a:r>
            <a:endParaRPr lang="en-PH" dirty="0"/>
          </a:p>
        </p:txBody>
      </p:sp>
    </p:spTree>
    <p:extLst>
      <p:ext uri="{BB962C8B-B14F-4D97-AF65-F5344CB8AC3E}">
        <p14:creationId xmlns:p14="http://schemas.microsoft.com/office/powerpoint/2010/main" val="99202922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b="1" dirty="0" smtClean="0"/>
              <a:t>JDC No. 08-2016</a:t>
            </a:r>
            <a:r>
              <a:rPr lang="en-PH" b="1" dirty="0" smtClean="0"/>
              <a:t>,A.SC</a:t>
            </a:r>
            <a:endParaRPr lang="en-PH" b="1" dirty="0"/>
          </a:p>
        </p:txBody>
      </p:sp>
      <p:sp>
        <p:nvSpPr>
          <p:cNvPr id="3" name="Subtitle 2"/>
          <p:cNvSpPr>
            <a:spLocks noGrp="1"/>
          </p:cNvSpPr>
          <p:nvPr>
            <p:ph type="subTitle" idx="1"/>
          </p:nvPr>
        </p:nvSpPr>
        <p:spPr>
          <a:xfrm>
            <a:off x="2589213" y="4777379"/>
            <a:ext cx="8915399" cy="1370872"/>
          </a:xfrm>
        </p:spPr>
        <p:txBody>
          <a:bodyPr>
            <a:normAutofit/>
          </a:bodyPr>
          <a:lstStyle/>
          <a:p>
            <a:r>
              <a:rPr lang="en-US" b="1" dirty="0"/>
              <a:t>Rules and Regulations for the Research and Development, Handling and Use, Transboundary Movement, Release into the Environment, and Management of Genetically-Modified Plant and Plant Products Derived from the Use of Modern </a:t>
            </a:r>
            <a:r>
              <a:rPr lang="en-US" b="1" dirty="0" smtClean="0"/>
              <a:t>Biotechnology</a:t>
            </a:r>
            <a:endParaRPr lang="en-PH" b="1" dirty="0"/>
          </a:p>
        </p:txBody>
      </p:sp>
    </p:spTree>
    <p:extLst>
      <p:ext uri="{BB962C8B-B14F-4D97-AF65-F5344CB8AC3E}">
        <p14:creationId xmlns:p14="http://schemas.microsoft.com/office/powerpoint/2010/main" val="11058725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Article I: General Provisions</a:t>
            </a:r>
            <a:endParaRPr lang="en-PH" b="1" dirty="0"/>
          </a:p>
        </p:txBody>
      </p:sp>
      <p:sp>
        <p:nvSpPr>
          <p:cNvPr id="3" name="Content Placeholder 2"/>
          <p:cNvSpPr>
            <a:spLocks noGrp="1"/>
          </p:cNvSpPr>
          <p:nvPr>
            <p:ph idx="1"/>
          </p:nvPr>
        </p:nvSpPr>
        <p:spPr>
          <a:xfrm>
            <a:off x="2589212" y="1628503"/>
            <a:ext cx="8915400" cy="1611086"/>
          </a:xfrm>
        </p:spPr>
        <p:txBody>
          <a:bodyPr>
            <a:noAutofit/>
          </a:bodyPr>
          <a:lstStyle/>
          <a:p>
            <a:pPr marL="0" indent="0" algn="just">
              <a:buNone/>
            </a:pPr>
            <a:r>
              <a:rPr lang="en-US" sz="2800" dirty="0"/>
              <a:t>Section 1. </a:t>
            </a:r>
            <a:r>
              <a:rPr lang="en-US" sz="2800" b="1" dirty="0"/>
              <a:t>Applicability</a:t>
            </a:r>
            <a:r>
              <a:rPr lang="en-US" sz="2800" dirty="0"/>
              <a:t>. This Joint Department Circular shall apply to the research, development, handling and use, transboundary movement, release into the environment, and management of genetically-modified plant and plant products derived from the use of modern biotechnology, included under "regulated articles."</a:t>
            </a:r>
            <a:endParaRPr lang="en-PH" sz="2800" dirty="0"/>
          </a:p>
        </p:txBody>
      </p:sp>
    </p:spTree>
    <p:extLst>
      <p:ext uri="{BB962C8B-B14F-4D97-AF65-F5344CB8AC3E}">
        <p14:creationId xmlns:p14="http://schemas.microsoft.com/office/powerpoint/2010/main" val="325557390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589212" y="1547948"/>
            <a:ext cx="8915400" cy="714103"/>
          </a:xfrm>
        </p:spPr>
        <p:txBody>
          <a:bodyPr/>
          <a:lstStyle/>
          <a:p>
            <a:pPr marL="0" indent="0">
              <a:buNone/>
            </a:pPr>
            <a:r>
              <a:rPr lang="en-US" dirty="0"/>
              <a:t>The principles under the NBF shall guide concerned agencies in making biosafety decisions, including:</a:t>
            </a:r>
            <a:endParaRPr lang="en-PH" dirty="0"/>
          </a:p>
        </p:txBody>
      </p:sp>
      <p:sp>
        <p:nvSpPr>
          <p:cNvPr id="5" name="Title 1"/>
          <p:cNvSpPr>
            <a:spLocks noGrp="1"/>
          </p:cNvSpPr>
          <p:nvPr>
            <p:ph type="title"/>
          </p:nvPr>
        </p:nvSpPr>
        <p:spPr/>
        <p:txBody>
          <a:bodyPr/>
          <a:lstStyle/>
          <a:p>
            <a:r>
              <a:rPr lang="en-PH" b="1" dirty="0" smtClean="0"/>
              <a:t>Article II: Biosafety Decisions</a:t>
            </a:r>
            <a:endParaRPr lang="en-PH" b="1" dirty="0"/>
          </a:p>
        </p:txBody>
      </p:sp>
      <p:sp>
        <p:nvSpPr>
          <p:cNvPr id="6" name="Content Placeholder 2"/>
          <p:cNvSpPr txBox="1">
            <a:spLocks/>
          </p:cNvSpPr>
          <p:nvPr/>
        </p:nvSpPr>
        <p:spPr>
          <a:xfrm>
            <a:off x="2589212" y="2285998"/>
            <a:ext cx="8157755" cy="277368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b="1" dirty="0"/>
              <a:t>A. Standard of Precaution. </a:t>
            </a:r>
            <a:r>
              <a:rPr lang="en-US" dirty="0"/>
              <a:t>Lack of scientific certainty or consensus due to insufficient relevant scientific information and knowledge regarding the extent of the potential adverse effects of a genetically modified organism on the environment, particularly on the conservation and sustainable use of biological diversity, and on human health, shall not prevent concerned government departments and agencies from making the appropriate decision to avoid or minimize such potential adverse effects. In such cases, concerned government departments and agencies shall take the necessary action to protect public interest and welfare. </a:t>
            </a:r>
            <a:endParaRPr lang="en-PH" dirty="0"/>
          </a:p>
        </p:txBody>
      </p:sp>
    </p:spTree>
    <p:extLst>
      <p:ext uri="{BB962C8B-B14F-4D97-AF65-F5344CB8AC3E}">
        <p14:creationId xmlns:p14="http://schemas.microsoft.com/office/powerpoint/2010/main" val="5201528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Article II: Biosafety Decisions</a:t>
            </a:r>
            <a:endParaRPr lang="en-PH" b="1" dirty="0"/>
          </a:p>
        </p:txBody>
      </p:sp>
      <p:sp>
        <p:nvSpPr>
          <p:cNvPr id="5" name="Content Placeholder 2"/>
          <p:cNvSpPr txBox="1">
            <a:spLocks/>
          </p:cNvSpPr>
          <p:nvPr/>
        </p:nvSpPr>
        <p:spPr>
          <a:xfrm>
            <a:off x="2592925" y="1530530"/>
            <a:ext cx="8157755" cy="196160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B. </a:t>
            </a:r>
            <a:r>
              <a:rPr lang="en-US" b="1" dirty="0"/>
              <a:t>Risk Assessment. </a:t>
            </a:r>
            <a:r>
              <a:rPr lang="en-US" dirty="0"/>
              <a:t>Risk assessment shall be mandatory and central in making biosafety decisions, consistent with policies and standards on risk assessment issued by the NCBP; and guided by Annex III of the Cartagena Protocol on Biosafety. Pursuant to the NBF, the following principles shall be followed when performing a risk assessment to determine whether a regulated article poses significant risks to human health and the environment.</a:t>
            </a:r>
            <a:endParaRPr lang="en-PH" dirty="0"/>
          </a:p>
        </p:txBody>
      </p:sp>
      <p:sp>
        <p:nvSpPr>
          <p:cNvPr id="6" name="Content Placeholder 2"/>
          <p:cNvSpPr txBox="1">
            <a:spLocks/>
          </p:cNvSpPr>
          <p:nvPr/>
        </p:nvSpPr>
        <p:spPr>
          <a:xfrm>
            <a:off x="2969890" y="3762102"/>
            <a:ext cx="8157755" cy="2577738"/>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1. The risk assessment shall be carried out in a scientifically sound and transparent manner based on available scientific and technical information. The expert advice of and guidelines developed by, relevant international organizations, including intergovernmental bodies, and regulatory authorities of countries with significant experience in the regulatory supervision of the regulated article shall be taken into account. </a:t>
            </a:r>
            <a:r>
              <a:rPr lang="en-US" b="1" u="sng" dirty="0"/>
              <a:t>In the conduct of risk assessment, CODEX </a:t>
            </a:r>
            <a:r>
              <a:rPr lang="en-US" b="1" u="sng" dirty="0" err="1"/>
              <a:t>Alimentarius</a:t>
            </a:r>
            <a:r>
              <a:rPr lang="en-US" b="1" u="sng" dirty="0"/>
              <a:t> Guidelines on the Food Safety Assessment of Foods Derived from the Recombinant-DNA Plants shall internationally adopted as well as other internationally accepted consensus documents.</a:t>
            </a:r>
            <a:endParaRPr lang="en-PH" b="1" dirty="0"/>
          </a:p>
        </p:txBody>
      </p:sp>
    </p:spTree>
    <p:extLst>
      <p:ext uri="{BB962C8B-B14F-4D97-AF65-F5344CB8AC3E}">
        <p14:creationId xmlns:p14="http://schemas.microsoft.com/office/powerpoint/2010/main" val="15181634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Article III: Administrative</a:t>
            </a:r>
            <a:r>
              <a:rPr lang="en-PH" dirty="0"/>
              <a:t> </a:t>
            </a:r>
            <a:r>
              <a:rPr lang="en-PH" b="1" dirty="0" smtClean="0"/>
              <a:t>Framework</a:t>
            </a:r>
            <a:endParaRPr lang="en-PH" b="1" dirty="0"/>
          </a:p>
        </p:txBody>
      </p:sp>
      <p:sp>
        <p:nvSpPr>
          <p:cNvPr id="3" name="Content Placeholder 2"/>
          <p:cNvSpPr>
            <a:spLocks noGrp="1"/>
          </p:cNvSpPr>
          <p:nvPr>
            <p:ph idx="1"/>
          </p:nvPr>
        </p:nvSpPr>
        <p:spPr>
          <a:xfrm>
            <a:off x="3198170" y="3074124"/>
            <a:ext cx="8157755" cy="1293223"/>
          </a:xfrm>
        </p:spPr>
        <p:txBody>
          <a:bodyPr>
            <a:normAutofit fontScale="92500" lnSpcReduction="10000"/>
          </a:bodyPr>
          <a:lstStyle/>
          <a:p>
            <a:pPr algn="just"/>
            <a:r>
              <a:rPr lang="en-US" dirty="0"/>
              <a:t>A. </a:t>
            </a:r>
            <a:r>
              <a:rPr lang="en-US" b="1" dirty="0"/>
              <a:t>[DA]. </a:t>
            </a:r>
            <a:r>
              <a:rPr lang="en-US" dirty="0"/>
              <a:t>As the principal agency of the Philippine Government responsible for the promotion of agricultural and rural growth and development so as to ensure food security and to contribute to </a:t>
            </a:r>
            <a:r>
              <a:rPr lang="en-US" dirty="0" smtClean="0"/>
              <a:t>poverty alleviation</a:t>
            </a:r>
            <a:r>
              <a:rPr lang="en-US" dirty="0"/>
              <a:t>, the DA shall take the lead in addressing biosafety issues related to the country's agricultural productivity and food security</a:t>
            </a:r>
            <a:r>
              <a:rPr lang="en-US" dirty="0" smtClean="0"/>
              <a:t>. x </a:t>
            </a:r>
            <a:r>
              <a:rPr lang="en-US" dirty="0"/>
              <a:t>x </a:t>
            </a:r>
            <a:r>
              <a:rPr lang="en-US" dirty="0" err="1"/>
              <a:t>x</a:t>
            </a:r>
            <a:r>
              <a:rPr lang="en-US" dirty="0"/>
              <a:t>.</a:t>
            </a:r>
          </a:p>
          <a:p>
            <a:pPr marL="0" indent="0" algn="just">
              <a:buNone/>
            </a:pPr>
            <a:endParaRPr lang="en-PH" dirty="0"/>
          </a:p>
        </p:txBody>
      </p:sp>
      <p:sp>
        <p:nvSpPr>
          <p:cNvPr id="4" name="Content Placeholder 2"/>
          <p:cNvSpPr txBox="1">
            <a:spLocks/>
          </p:cNvSpPr>
          <p:nvPr/>
        </p:nvSpPr>
        <p:spPr>
          <a:xfrm>
            <a:off x="2592925" y="1667692"/>
            <a:ext cx="8915400" cy="95794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smtClean="0"/>
              <a:t>Section 4. </a:t>
            </a:r>
            <a:r>
              <a:rPr lang="en-US" b="1" dirty="0" smtClean="0"/>
              <a:t>Role of National Government Agencies</a:t>
            </a:r>
            <a:r>
              <a:rPr lang="en-US" dirty="0" smtClean="0"/>
              <a:t> Consistent with the NBF and the laws granting their powers and functions, national government agencies shall have the following roles:</a:t>
            </a:r>
            <a:endParaRPr lang="en-PH" dirty="0"/>
          </a:p>
        </p:txBody>
      </p:sp>
      <p:sp>
        <p:nvSpPr>
          <p:cNvPr id="5" name="Content Placeholder 2"/>
          <p:cNvSpPr txBox="1">
            <a:spLocks/>
          </p:cNvSpPr>
          <p:nvPr/>
        </p:nvSpPr>
        <p:spPr>
          <a:xfrm>
            <a:off x="3198170" y="4815838"/>
            <a:ext cx="8157755" cy="129322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sz="1700" dirty="0"/>
              <a:t>B. </a:t>
            </a:r>
            <a:r>
              <a:rPr lang="en-US" sz="1700" b="1" dirty="0"/>
              <a:t>[DOST]. </a:t>
            </a:r>
            <a:r>
              <a:rPr lang="en-US" sz="1700" dirty="0"/>
              <a:t>As the premier science and technology body in the country, the DOST shall take the lead in ensuring that the best available science is utilized and applied in adopting biosafety policies, measures and guidelines, and in making biosafety decision.</a:t>
            </a:r>
            <a:endParaRPr lang="en-PH" sz="1700" dirty="0"/>
          </a:p>
        </p:txBody>
      </p:sp>
    </p:spTree>
    <p:extLst>
      <p:ext uri="{BB962C8B-B14F-4D97-AF65-F5344CB8AC3E}">
        <p14:creationId xmlns:p14="http://schemas.microsoft.com/office/powerpoint/2010/main" val="243713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Article III: Administrative</a:t>
            </a:r>
            <a:r>
              <a:rPr lang="en-PH" dirty="0"/>
              <a:t> </a:t>
            </a:r>
            <a:r>
              <a:rPr lang="en-PH" b="1" dirty="0" smtClean="0"/>
              <a:t>Framework</a:t>
            </a:r>
            <a:endParaRPr lang="en-PH" b="1" dirty="0"/>
          </a:p>
        </p:txBody>
      </p:sp>
      <p:sp>
        <p:nvSpPr>
          <p:cNvPr id="5" name="Content Placeholder 2"/>
          <p:cNvSpPr txBox="1">
            <a:spLocks noGrp="1"/>
          </p:cNvSpPr>
          <p:nvPr>
            <p:ph idx="1"/>
          </p:nvPr>
        </p:nvSpPr>
        <p:spPr>
          <a:xfrm>
            <a:off x="2589212" y="2133600"/>
            <a:ext cx="8915400" cy="16110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C. </a:t>
            </a:r>
            <a:r>
              <a:rPr lang="en-US" b="1" dirty="0"/>
              <a:t>[DENR]. </a:t>
            </a:r>
            <a:r>
              <a:rPr lang="en-US" dirty="0"/>
              <a:t>As the primary government agency responsible for the conservation management, development and proper use of the country's environment and natural resources, the DENR shall ensure that environmental assessments are done and impacts identified in biosafety decisions. x </a:t>
            </a:r>
            <a:r>
              <a:rPr lang="en-US" dirty="0" err="1"/>
              <a:t>x</a:t>
            </a:r>
            <a:r>
              <a:rPr lang="en-US" dirty="0"/>
              <a:t> </a:t>
            </a:r>
            <a:r>
              <a:rPr lang="en-US" dirty="0" err="1"/>
              <a:t>x</a:t>
            </a:r>
            <a:r>
              <a:rPr lang="en-US" dirty="0"/>
              <a:t>.</a:t>
            </a:r>
            <a:endParaRPr lang="en-PH" dirty="0"/>
          </a:p>
        </p:txBody>
      </p:sp>
      <p:sp>
        <p:nvSpPr>
          <p:cNvPr id="6" name="Content Placeholder 2"/>
          <p:cNvSpPr txBox="1">
            <a:spLocks/>
          </p:cNvSpPr>
          <p:nvPr/>
        </p:nvSpPr>
        <p:spPr>
          <a:xfrm>
            <a:off x="2589212" y="3973286"/>
            <a:ext cx="8915400" cy="1293223"/>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a:t>E. </a:t>
            </a:r>
            <a:r>
              <a:rPr lang="en-US" b="1" dirty="0"/>
              <a:t>[DILG]. </a:t>
            </a:r>
            <a:r>
              <a:rPr lang="en-US" dirty="0"/>
              <a:t>The DILG shall coordinate with the DA, DOST, DENR and DOH in overseeing the implementation of this Circular in relation to the activities that are to be implemented in specific LGUs, </a:t>
            </a:r>
            <a:r>
              <a:rPr lang="en-US" dirty="0" err="1"/>
              <a:t>particulady</a:t>
            </a:r>
            <a:r>
              <a:rPr lang="en-US" dirty="0"/>
              <a:t> in relation to the conduct of public consultations as required under the Local Government Code. x </a:t>
            </a:r>
            <a:r>
              <a:rPr lang="en-US" dirty="0" err="1"/>
              <a:t>x</a:t>
            </a:r>
            <a:r>
              <a:rPr lang="en-US" dirty="0"/>
              <a:t> </a:t>
            </a:r>
            <a:r>
              <a:rPr lang="en-US" dirty="0" err="1"/>
              <a:t>x</a:t>
            </a:r>
            <a:r>
              <a:rPr lang="en-US" dirty="0"/>
              <a:t>.</a:t>
            </a:r>
            <a:endParaRPr lang="en-PH" dirty="0"/>
          </a:p>
        </p:txBody>
      </p:sp>
    </p:spTree>
    <p:extLst>
      <p:ext uri="{BB962C8B-B14F-4D97-AF65-F5344CB8AC3E}">
        <p14:creationId xmlns:p14="http://schemas.microsoft.com/office/powerpoint/2010/main" val="130695661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375954"/>
            <a:ext cx="8915400" cy="5364480"/>
          </a:xfrm>
        </p:spPr>
        <p:txBody>
          <a:bodyPr>
            <a:normAutofit fontScale="92500" lnSpcReduction="20000"/>
          </a:bodyPr>
          <a:lstStyle/>
          <a:p>
            <a:pPr marL="0" indent="0" algn="just">
              <a:buNone/>
            </a:pPr>
            <a:r>
              <a:rPr lang="en-US" b="1" dirty="0"/>
              <a:t>Section 6. Institutional Biosafety Committee</a:t>
            </a:r>
            <a:endParaRPr lang="en-US" dirty="0"/>
          </a:p>
          <a:p>
            <a:pPr marL="0" indent="0" algn="just">
              <a:buNone/>
            </a:pPr>
            <a:r>
              <a:rPr lang="en-US" dirty="0"/>
              <a:t>The company or institution applying for and granted permits under this Circular shall constitute an IBC prior to the contained use, confined test, or field trial of a regulated article. The membership of the IBC shall be approved by the DOST-BC for contained use or confined test, or by the DA-BC for field trial. The IBC is responsible for the conduct of the risk assessment and preparation of risk management strategies of the applicant for contained use, confined test, or field trial. It shall make sure that the environment and human health are safeguarded in the conduct of any activity involving regulated articles.</a:t>
            </a:r>
          </a:p>
          <a:p>
            <a:pPr marL="0" indent="0" algn="just">
              <a:buNone/>
            </a:pPr>
            <a:r>
              <a:rPr lang="en-US" dirty="0"/>
              <a:t>The IBC shall be composed of at least five (5) members, three (3) of whom shall be designated, as scientist-members and two (2) members shall be community representatives. All scientist-members must possess scientific or technological knowledge and expertise sufficient to enable them to property evaluate and monitor any work involving regulated articles conducted by the applicant.</a:t>
            </a:r>
          </a:p>
          <a:p>
            <a:pPr marL="0" indent="0" algn="just">
              <a:buNone/>
            </a:pPr>
            <a:r>
              <a:rPr lang="en-US" b="1" u="sng" dirty="0"/>
              <a:t>The community </a:t>
            </a:r>
            <a:r>
              <a:rPr lang="en-US" b="1" u="sng" dirty="0" smtClean="0"/>
              <a:t>representative </a:t>
            </a:r>
            <a:r>
              <a:rPr lang="en-US" b="1" u="sng" dirty="0"/>
              <a:t>must not be affiliated with the applicant, and must be in a position to </a:t>
            </a:r>
            <a:r>
              <a:rPr lang="en-US" b="1" u="sng" dirty="0" smtClean="0"/>
              <a:t>represent </a:t>
            </a:r>
            <a:r>
              <a:rPr lang="en-US" b="1" u="sng" dirty="0"/>
              <a:t>the interests of the communities where the activities are to be conducted. One of the community </a:t>
            </a:r>
            <a:r>
              <a:rPr lang="en-US" b="1" u="sng" dirty="0" smtClean="0"/>
              <a:t>representatives </a:t>
            </a:r>
            <a:r>
              <a:rPr lang="en-US" b="1" u="sng" dirty="0"/>
              <a:t>shall be an elected official of the LGU. The other community representative shall be selected from the residents who are members of the Civil Society Organizations represented in the Local Poverty Reduction Action Team, pursuant to DILG Memorandum Circular No. 2015-45.</a:t>
            </a:r>
            <a:r>
              <a:rPr lang="en-US" dirty="0"/>
              <a:t> For multi-location trials, community representatives of the IBC shall be designated per site. x </a:t>
            </a:r>
            <a:r>
              <a:rPr lang="en-US" dirty="0" err="1"/>
              <a:t>x</a:t>
            </a:r>
            <a:r>
              <a:rPr lang="en-US" dirty="0"/>
              <a:t> </a:t>
            </a:r>
            <a:r>
              <a:rPr lang="en-US" dirty="0" err="1"/>
              <a:t>x</a:t>
            </a:r>
            <a:r>
              <a:rPr lang="en-US" dirty="0"/>
              <a:t>. (Underscoring supplied)</a:t>
            </a:r>
          </a:p>
          <a:p>
            <a:pPr algn="just"/>
            <a:endParaRPr lang="en-PH" dirty="0"/>
          </a:p>
        </p:txBody>
      </p:sp>
      <p:sp>
        <p:nvSpPr>
          <p:cNvPr id="4" name="Title 1"/>
          <p:cNvSpPr>
            <a:spLocks noGrp="1"/>
          </p:cNvSpPr>
          <p:nvPr>
            <p:ph type="title"/>
          </p:nvPr>
        </p:nvSpPr>
        <p:spPr/>
        <p:txBody>
          <a:bodyPr/>
          <a:lstStyle/>
          <a:p>
            <a:r>
              <a:rPr lang="en-PH" b="1" dirty="0" smtClean="0"/>
              <a:t>Article III: Administrative</a:t>
            </a:r>
            <a:r>
              <a:rPr lang="en-PH" dirty="0"/>
              <a:t> </a:t>
            </a:r>
            <a:r>
              <a:rPr lang="en-PH" b="1" dirty="0" smtClean="0"/>
              <a:t>Framework</a:t>
            </a:r>
            <a:endParaRPr lang="en-PH" b="1" dirty="0"/>
          </a:p>
        </p:txBody>
      </p:sp>
    </p:spTree>
    <p:extLst>
      <p:ext uri="{BB962C8B-B14F-4D97-AF65-F5344CB8AC3E}">
        <p14:creationId xmlns:p14="http://schemas.microsoft.com/office/powerpoint/2010/main" val="378855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445623"/>
            <a:ext cx="8915400" cy="5068388"/>
          </a:xfrm>
        </p:spPr>
        <p:txBody>
          <a:bodyPr>
            <a:normAutofit lnSpcReduction="10000"/>
          </a:bodyPr>
          <a:lstStyle/>
          <a:p>
            <a:pPr marL="0" indent="0" algn="just">
              <a:buNone/>
            </a:pPr>
            <a:r>
              <a:rPr lang="en-US" b="1" dirty="0"/>
              <a:t>Section 7. Scientific and Technical Review Panel (STRP) </a:t>
            </a:r>
            <a:r>
              <a:rPr lang="en-US" dirty="0"/>
              <a:t>The DA shall create a Scientific and Technical Review Panel composed of a pool of non-DA scientists with expertise in the evaluation of the potential risks of regulated articles to the environment and health. x </a:t>
            </a:r>
            <a:r>
              <a:rPr lang="en-US" dirty="0" err="1" smtClean="0"/>
              <a:t>x</a:t>
            </a:r>
            <a:r>
              <a:rPr lang="en-US" dirty="0" smtClean="0"/>
              <a:t> </a:t>
            </a:r>
            <a:r>
              <a:rPr lang="en-US" dirty="0" err="1" smtClean="0"/>
              <a:t>x</a:t>
            </a:r>
            <a:endParaRPr lang="en-US" dirty="0"/>
          </a:p>
          <a:p>
            <a:pPr marL="0" indent="0" algn="just">
              <a:buNone/>
            </a:pPr>
            <a:r>
              <a:rPr lang="en-US" dirty="0"/>
              <a:t>The </a:t>
            </a:r>
            <a:r>
              <a:rPr lang="en-US" dirty="0" smtClean="0"/>
              <a:t>DA </a:t>
            </a:r>
            <a:r>
              <a:rPr lang="en-US" dirty="0"/>
              <a:t>shall select scientists/experts in the STRP, who shall meet the </a:t>
            </a:r>
            <a:r>
              <a:rPr lang="en-US" u="sng" dirty="0"/>
              <a:t>following qualifications:</a:t>
            </a:r>
            <a:endParaRPr lang="en-US" dirty="0"/>
          </a:p>
          <a:p>
            <a:pPr marL="0" indent="0" algn="just">
              <a:buNone/>
            </a:pPr>
            <a:r>
              <a:rPr lang="en-US" dirty="0"/>
              <a:t>A. Must not be an official, staff or employee of the DA or any of its attached agencies;</a:t>
            </a:r>
          </a:p>
          <a:p>
            <a:pPr marL="0" indent="0" algn="just">
              <a:buNone/>
            </a:pPr>
            <a:r>
              <a:rPr lang="en-US" dirty="0"/>
              <a:t>B. Must not be directly or indirectly employed or engaged by a company or institution with pending applications for permits covered by this Circular;</a:t>
            </a:r>
          </a:p>
          <a:p>
            <a:pPr marL="0" indent="0" algn="just">
              <a:buNone/>
            </a:pPr>
            <a:r>
              <a:rPr lang="en-US" dirty="0"/>
              <a:t>C. Possess technical expertise in at least one of the following fields: food and nutrition; toxicology, ecology, crop protection, environmental science, molecular biology and biotechnology, genetics, plant breeding, animal nutrition; and</a:t>
            </a:r>
          </a:p>
          <a:p>
            <a:pPr marL="0" indent="0" algn="just">
              <a:buNone/>
            </a:pPr>
            <a:r>
              <a:rPr lang="en-US" dirty="0"/>
              <a:t>D. Well-respected in the scientific community as evidenced by positions held in science-based organizations, awards and recognitions, publications in local and international peer-reviewed scientific journals.</a:t>
            </a:r>
          </a:p>
          <a:p>
            <a:pPr algn="just"/>
            <a:endParaRPr lang="en-PH" dirty="0"/>
          </a:p>
        </p:txBody>
      </p:sp>
      <p:sp>
        <p:nvSpPr>
          <p:cNvPr id="4" name="Title 1"/>
          <p:cNvSpPr>
            <a:spLocks noGrp="1"/>
          </p:cNvSpPr>
          <p:nvPr>
            <p:ph type="title"/>
          </p:nvPr>
        </p:nvSpPr>
        <p:spPr/>
        <p:txBody>
          <a:bodyPr/>
          <a:lstStyle/>
          <a:p>
            <a:r>
              <a:rPr lang="en-PH" b="1" dirty="0" smtClean="0"/>
              <a:t>Article III: Administrative</a:t>
            </a:r>
            <a:r>
              <a:rPr lang="en-PH" dirty="0"/>
              <a:t> </a:t>
            </a:r>
            <a:r>
              <a:rPr lang="en-PH" b="1" dirty="0" smtClean="0"/>
              <a:t>Framework</a:t>
            </a:r>
            <a:endParaRPr lang="en-PH" b="1" dirty="0"/>
          </a:p>
        </p:txBody>
      </p:sp>
    </p:spTree>
    <p:extLst>
      <p:ext uri="{BB962C8B-B14F-4D97-AF65-F5344CB8AC3E}">
        <p14:creationId xmlns:p14="http://schemas.microsoft.com/office/powerpoint/2010/main" val="21602519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2133600"/>
            <a:ext cx="8915400" cy="1645920"/>
          </a:xfrm>
        </p:spPr>
        <p:txBody>
          <a:bodyPr>
            <a:normAutofit/>
          </a:bodyPr>
          <a:lstStyle/>
          <a:p>
            <a:pPr marL="0" indent="0">
              <a:buNone/>
            </a:pPr>
            <a:r>
              <a:rPr lang="en-US" b="1" dirty="0"/>
              <a:t>Section 12. Public Participation for Field </a:t>
            </a:r>
            <a:r>
              <a:rPr lang="en-US" b="1" dirty="0" smtClean="0"/>
              <a:t>Trial [vis-à-vis </a:t>
            </a:r>
            <a:r>
              <a:rPr lang="en-US" b="1" dirty="0"/>
              <a:t>Section </a:t>
            </a:r>
            <a:r>
              <a:rPr lang="en-US" b="1" dirty="0" smtClean="0"/>
              <a:t>3(F), </a:t>
            </a:r>
            <a:r>
              <a:rPr lang="en-US" b="1" dirty="0"/>
              <a:t>Article II</a:t>
            </a:r>
            <a:r>
              <a:rPr lang="en-US" b="1" dirty="0" smtClean="0"/>
              <a:t>]</a:t>
            </a:r>
            <a:endParaRPr lang="en-US" b="1" dirty="0"/>
          </a:p>
          <a:p>
            <a:pPr marL="0" indent="0">
              <a:buNone/>
            </a:pPr>
            <a:r>
              <a:rPr lang="en-US" dirty="0"/>
              <a:t>A. The BPI shall make public all applications and Biosafety Permits for Field Trial through posting on the NCBP and BPI websites, and in the offices of the DA and DOST in the province, city, or municipality where the field trial will be conducted.</a:t>
            </a:r>
          </a:p>
          <a:p>
            <a:endParaRPr lang="en-PH" dirty="0"/>
          </a:p>
        </p:txBody>
      </p:sp>
      <p:sp>
        <p:nvSpPr>
          <p:cNvPr id="4" name="Title 1"/>
          <p:cNvSpPr>
            <a:spLocks noGrp="1"/>
          </p:cNvSpPr>
          <p:nvPr>
            <p:ph type="title"/>
          </p:nvPr>
        </p:nvSpPr>
        <p:spPr/>
        <p:txBody>
          <a:bodyPr/>
          <a:lstStyle/>
          <a:p>
            <a:r>
              <a:rPr lang="en-PH" b="1" dirty="0" smtClean="0"/>
              <a:t>Article V: Field Trial of Regulated Articles</a:t>
            </a:r>
            <a:endParaRPr lang="en-PH" b="1" dirty="0"/>
          </a:p>
        </p:txBody>
      </p:sp>
      <p:sp>
        <p:nvSpPr>
          <p:cNvPr id="5" name="Content Placeholder 2"/>
          <p:cNvSpPr txBox="1">
            <a:spLocks/>
          </p:cNvSpPr>
          <p:nvPr/>
        </p:nvSpPr>
        <p:spPr>
          <a:xfrm>
            <a:off x="2589212" y="3779520"/>
            <a:ext cx="8915400" cy="1645920"/>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B. Upon completion of the STRP, DOH-BC and DENR-BC evaluation, the IBC, in consultation with the City/Municipal Local Government Operations Officer (C/MLGOO), shall inform the local chief executive, through written correspondence, of the proposed field trials to be conducted in the LGU, together with a request to conduct a public hearing. The letter shall include a copy of the PIS for field trial approved by the BPI and the consolidated risk assessment reports. </a:t>
            </a:r>
            <a:endParaRPr lang="en-PH" dirty="0"/>
          </a:p>
        </p:txBody>
      </p:sp>
    </p:spTree>
    <p:extLst>
      <p:ext uri="{BB962C8B-B14F-4D97-AF65-F5344CB8AC3E}">
        <p14:creationId xmlns:p14="http://schemas.microsoft.com/office/powerpoint/2010/main" val="89687906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2621280"/>
            <a:ext cx="8915400" cy="2847703"/>
          </a:xfrm>
        </p:spPr>
        <p:txBody>
          <a:bodyPr/>
          <a:lstStyle/>
          <a:p>
            <a:pPr marL="0" indent="0" algn="just">
              <a:buNone/>
            </a:pPr>
            <a:r>
              <a:rPr lang="en-US" dirty="0"/>
              <a:t>C. With the consent of the LGU(s), the IBC, in consultation with the C/MLGOO, shall post notices, in the language understood by the local community, and containing copies of the PIS for field trial approved by the BPI and the consolidated risk assessment report, in at least three (3) conspicuous places within the vicinity of the city/municipality and barangay where the proposed field trials will be conducted at least two (2) weeks prior to the public hearing. The notices shall, among others, invite interested parties to send their comments on the proposed field trial to the BPI within the posting period, and to attend the public hearing. During the comment period, any interested person may submit to the BPI written comments regarding the application.</a:t>
            </a:r>
            <a:endParaRPr lang="en-PH" dirty="0"/>
          </a:p>
        </p:txBody>
      </p:sp>
      <p:sp>
        <p:nvSpPr>
          <p:cNvPr id="4" name="Title 1"/>
          <p:cNvSpPr>
            <a:spLocks noGrp="1"/>
          </p:cNvSpPr>
          <p:nvPr>
            <p:ph type="title"/>
          </p:nvPr>
        </p:nvSpPr>
        <p:spPr/>
        <p:txBody>
          <a:bodyPr/>
          <a:lstStyle/>
          <a:p>
            <a:r>
              <a:rPr lang="en-PH" b="1" dirty="0" smtClean="0"/>
              <a:t>Article V: Field Trial of Regulated Articles</a:t>
            </a:r>
            <a:endParaRPr lang="en-PH" b="1" dirty="0"/>
          </a:p>
        </p:txBody>
      </p:sp>
    </p:spTree>
    <p:extLst>
      <p:ext uri="{BB962C8B-B14F-4D97-AF65-F5344CB8AC3E}">
        <p14:creationId xmlns:p14="http://schemas.microsoft.com/office/powerpoint/2010/main" val="5023937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Article V: Field Trial of Regulated Articles</a:t>
            </a:r>
            <a:endParaRPr lang="en-PH" b="1" dirty="0"/>
          </a:p>
        </p:txBody>
      </p:sp>
      <p:sp>
        <p:nvSpPr>
          <p:cNvPr id="5" name="Content Placeholder 2"/>
          <p:cNvSpPr>
            <a:spLocks noGrp="1"/>
          </p:cNvSpPr>
          <p:nvPr>
            <p:ph idx="1"/>
          </p:nvPr>
        </p:nvSpPr>
        <p:spPr>
          <a:xfrm>
            <a:off x="2589212" y="2133600"/>
            <a:ext cx="8915400" cy="1759131"/>
          </a:xfrm>
        </p:spPr>
        <p:txBody>
          <a:bodyPr/>
          <a:lstStyle/>
          <a:p>
            <a:pPr marL="0" indent="0" algn="just">
              <a:buNone/>
            </a:pPr>
            <a:r>
              <a:rPr lang="en-US" dirty="0"/>
              <a:t>D. The applicant, thru their IBC, in consultation with the DA-BC and the C/MLGOO, shall convene the public hearing for purposes of consulting stakeholders, particularly local government officials and functionaries, local communities, indigenous peoples, the Agricultural and Fisheries Council and the Protected Area Management Board, where applicable, in the area where the field trials are to be conducted.</a:t>
            </a:r>
            <a:endParaRPr lang="en-PH" dirty="0"/>
          </a:p>
        </p:txBody>
      </p:sp>
      <p:sp>
        <p:nvSpPr>
          <p:cNvPr id="6" name="Content Placeholder 2"/>
          <p:cNvSpPr txBox="1">
            <a:spLocks/>
          </p:cNvSpPr>
          <p:nvPr/>
        </p:nvSpPr>
        <p:spPr>
          <a:xfrm>
            <a:off x="2589212" y="3892731"/>
            <a:ext cx="8915400" cy="198555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dirty="0"/>
              <a:t>E. The applicant shall submit to the BPI a written report on the public consultation containing the following: (1) summary of issues and comments raised during the posting period and public hearing, and addressing them point-by-point; and (2) the approval of the </a:t>
            </a:r>
            <a:r>
              <a:rPr lang="en-US" dirty="0" err="1"/>
              <a:t>Sanggunian</a:t>
            </a:r>
            <a:r>
              <a:rPr lang="en-US" dirty="0"/>
              <a:t> concerned pursuant to Sec. 27 of the Local Government Code. If the applicant fails to secure the LGU endorsement within the required period of submitting the report, the applicant may request for extension of time to secure the LGU endorsement. </a:t>
            </a:r>
            <a:endParaRPr lang="en-PH" dirty="0"/>
          </a:p>
        </p:txBody>
      </p:sp>
    </p:spTree>
    <p:extLst>
      <p:ext uri="{BB962C8B-B14F-4D97-AF65-F5344CB8AC3E}">
        <p14:creationId xmlns:p14="http://schemas.microsoft.com/office/powerpoint/2010/main" val="111726890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89212" y="825497"/>
            <a:ext cx="8911687" cy="1280890"/>
          </a:xfrm>
        </p:spPr>
        <p:txBody>
          <a:bodyPr/>
          <a:lstStyle/>
          <a:p>
            <a:r>
              <a:rPr lang="en-PH" b="1" dirty="0" smtClean="0"/>
              <a:t>Article V: Field Trial of Regulated Articles</a:t>
            </a:r>
            <a:endParaRPr lang="en-PH" b="1" dirty="0"/>
          </a:p>
        </p:txBody>
      </p:sp>
      <p:sp>
        <p:nvSpPr>
          <p:cNvPr id="5" name="Content Placeholder 2"/>
          <p:cNvSpPr>
            <a:spLocks noGrp="1"/>
          </p:cNvSpPr>
          <p:nvPr>
            <p:ph idx="1"/>
          </p:nvPr>
        </p:nvSpPr>
        <p:spPr>
          <a:xfrm>
            <a:off x="2589212" y="2723606"/>
            <a:ext cx="8915400" cy="1968137"/>
          </a:xfrm>
        </p:spPr>
        <p:txBody>
          <a:bodyPr/>
          <a:lstStyle/>
          <a:p>
            <a:pPr marL="0" indent="0" algn="just">
              <a:buNone/>
            </a:pPr>
            <a:r>
              <a:rPr lang="en-US" dirty="0"/>
              <a:t>Section 14. </a:t>
            </a:r>
            <a:r>
              <a:rPr lang="en-US" b="1" dirty="0"/>
              <a:t>Environmental and Health Impact Assessment. </a:t>
            </a:r>
            <a:r>
              <a:rPr lang="en-US" dirty="0"/>
              <a:t>On the basis of the Project Description and risk assessment conducted by the IBC, the DENR-BC shall assess the environmental impact of the project and make its recommendations in its report to the BPI. The DOH-BC shall likewise evaluate the application for its health impacts and make its recommendations in its report to </a:t>
            </a:r>
            <a:r>
              <a:rPr lang="en-US" dirty="0" smtClean="0"/>
              <a:t>the </a:t>
            </a:r>
            <a:r>
              <a:rPr lang="en-US" dirty="0"/>
              <a:t>BPI</a:t>
            </a:r>
            <a:r>
              <a:rPr lang="en-US" dirty="0" smtClean="0"/>
              <a:t>. [vis-à-vis Section 3(C), Article II]</a:t>
            </a:r>
            <a:endParaRPr lang="en-PH" dirty="0"/>
          </a:p>
        </p:txBody>
      </p:sp>
      <p:sp>
        <p:nvSpPr>
          <p:cNvPr id="6" name="Content Placeholder 2"/>
          <p:cNvSpPr txBox="1">
            <a:spLocks/>
          </p:cNvSpPr>
          <p:nvPr/>
        </p:nvSpPr>
        <p:spPr>
          <a:xfrm>
            <a:off x="2589212" y="3958045"/>
            <a:ext cx="8915400" cy="196813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endParaRPr lang="en-PH" dirty="0"/>
          </a:p>
        </p:txBody>
      </p:sp>
    </p:spTree>
    <p:extLst>
      <p:ext uri="{BB962C8B-B14F-4D97-AF65-F5344CB8AC3E}">
        <p14:creationId xmlns:p14="http://schemas.microsoft.com/office/powerpoint/2010/main" val="2110823924"/>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b="1" dirty="0" smtClean="0"/>
              <a:t>SUPREME COURT DECISION: </a:t>
            </a:r>
            <a:r>
              <a:rPr lang="en-PH" b="1" dirty="0" smtClean="0"/>
              <a:t>FINAL</a:t>
            </a:r>
            <a:r>
              <a:rPr lang="en-PH" b="1" dirty="0" smtClean="0"/>
              <a:t> </a:t>
            </a:r>
            <a:r>
              <a:rPr lang="en-PH" b="1" dirty="0" smtClean="0"/>
              <a:t>WAVE</a:t>
            </a:r>
            <a:endParaRPr lang="en-PH" b="1" dirty="0"/>
          </a:p>
        </p:txBody>
      </p:sp>
      <p:sp>
        <p:nvSpPr>
          <p:cNvPr id="3" name="Subtitle 2"/>
          <p:cNvSpPr>
            <a:spLocks noGrp="1"/>
          </p:cNvSpPr>
          <p:nvPr>
            <p:ph type="subTitle" idx="1"/>
          </p:nvPr>
        </p:nvSpPr>
        <p:spPr>
          <a:xfrm>
            <a:off x="2589213" y="4777379"/>
            <a:ext cx="8915399" cy="1370872"/>
          </a:xfrm>
        </p:spPr>
        <p:txBody>
          <a:bodyPr>
            <a:normAutofit/>
          </a:bodyPr>
          <a:lstStyle/>
          <a:p>
            <a:r>
              <a:rPr lang="en-PH" b="1" dirty="0" smtClean="0"/>
              <a:t>Reversing the decision dated December 8, 2015</a:t>
            </a:r>
            <a:endParaRPr lang="en-PH" b="1" dirty="0" smtClean="0"/>
          </a:p>
          <a:p>
            <a:endParaRPr lang="en-PH" b="1" dirty="0"/>
          </a:p>
          <a:p>
            <a:r>
              <a:rPr lang="en-PH" b="1" dirty="0" smtClean="0"/>
              <a:t>July 26, 2016</a:t>
            </a:r>
            <a:endParaRPr lang="en-PH" b="1" dirty="0"/>
          </a:p>
        </p:txBody>
      </p:sp>
    </p:spTree>
    <p:extLst>
      <p:ext uri="{BB962C8B-B14F-4D97-AF65-F5344CB8AC3E}">
        <p14:creationId xmlns:p14="http://schemas.microsoft.com/office/powerpoint/2010/main" val="13092897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Facts of the Case:</a:t>
            </a:r>
            <a:endParaRPr lang="en-PH" b="1" dirty="0"/>
          </a:p>
        </p:txBody>
      </p:sp>
      <p:sp>
        <p:nvSpPr>
          <p:cNvPr id="3" name="Content Placeholder 2"/>
          <p:cNvSpPr>
            <a:spLocks noGrp="1"/>
          </p:cNvSpPr>
          <p:nvPr>
            <p:ph idx="1"/>
          </p:nvPr>
        </p:nvSpPr>
        <p:spPr>
          <a:xfrm>
            <a:off x="2592925" y="1434737"/>
            <a:ext cx="8915400" cy="940526"/>
          </a:xfrm>
        </p:spPr>
        <p:txBody>
          <a:bodyPr/>
          <a:lstStyle/>
          <a:p>
            <a:r>
              <a:rPr lang="en-PH" dirty="0" smtClean="0"/>
              <a:t>A nine (9) Motion for Reconsiderations were filed before the Supreme Court asking the Court to reconsider its decision dated December  8, 2005</a:t>
            </a:r>
            <a:endParaRPr lang="en-PH" dirty="0"/>
          </a:p>
        </p:txBody>
      </p:sp>
      <p:sp>
        <p:nvSpPr>
          <p:cNvPr id="4" name="Title 1"/>
          <p:cNvSpPr txBox="1">
            <a:spLocks/>
          </p:cNvSpPr>
          <p:nvPr/>
        </p:nvSpPr>
        <p:spPr>
          <a:xfrm>
            <a:off x="2596638" y="2715627"/>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PH" b="1" dirty="0" smtClean="0"/>
              <a:t>Issues Raised:</a:t>
            </a:r>
            <a:endParaRPr lang="en-PH" b="1" dirty="0"/>
          </a:p>
        </p:txBody>
      </p:sp>
      <p:sp>
        <p:nvSpPr>
          <p:cNvPr id="5" name="Content Placeholder 2"/>
          <p:cNvSpPr txBox="1">
            <a:spLocks/>
          </p:cNvSpPr>
          <p:nvPr/>
        </p:nvSpPr>
        <p:spPr>
          <a:xfrm>
            <a:off x="2592925" y="3449323"/>
            <a:ext cx="8915400" cy="94052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the SC should have dismissed the case for mootness in view of the </a:t>
            </a:r>
            <a:r>
              <a:rPr lang="en-US" dirty="0"/>
              <a:t>completion and termination of the </a:t>
            </a:r>
            <a:r>
              <a:rPr lang="en-US" i="1" dirty="0" err="1"/>
              <a:t>Bt</a:t>
            </a:r>
            <a:r>
              <a:rPr lang="en-US" i="1" dirty="0"/>
              <a:t> </a:t>
            </a:r>
            <a:r>
              <a:rPr lang="en-US" i="1" dirty="0" err="1"/>
              <a:t>talong</a:t>
            </a:r>
            <a:r>
              <a:rPr lang="en-US" i="1" dirty="0"/>
              <a:t> </a:t>
            </a:r>
            <a:r>
              <a:rPr lang="en-US" dirty="0"/>
              <a:t>field trials and the expiration of the Biosafety </a:t>
            </a:r>
            <a:r>
              <a:rPr lang="en-US" dirty="0" smtClean="0"/>
              <a:t>Permits; and</a:t>
            </a:r>
            <a:endParaRPr lang="en-PH" dirty="0"/>
          </a:p>
        </p:txBody>
      </p:sp>
      <p:sp>
        <p:nvSpPr>
          <p:cNvPr id="6" name="Content Placeholder 2"/>
          <p:cNvSpPr txBox="1">
            <a:spLocks/>
          </p:cNvSpPr>
          <p:nvPr/>
        </p:nvSpPr>
        <p:spPr>
          <a:xfrm>
            <a:off x="2589212" y="4653282"/>
            <a:ext cx="8915400" cy="94052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dirty="0" smtClean="0"/>
              <a:t>Whether or not the SC should not have ruled on the validity of DAO 08-2002 since it was not raised as an issue in the case</a:t>
            </a:r>
            <a:r>
              <a:rPr lang="en-US" dirty="0"/>
              <a:t>.</a:t>
            </a:r>
            <a:endParaRPr lang="en-PH" dirty="0"/>
          </a:p>
        </p:txBody>
      </p:sp>
    </p:spTree>
    <p:extLst>
      <p:ext uri="{BB962C8B-B14F-4D97-AF65-F5344CB8AC3E}">
        <p14:creationId xmlns:p14="http://schemas.microsoft.com/office/powerpoint/2010/main" val="31982758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First Issue: MOOTNESS </a:t>
            </a:r>
            <a:endParaRPr lang="en-PH" b="1" dirty="0"/>
          </a:p>
        </p:txBody>
      </p:sp>
      <p:sp>
        <p:nvSpPr>
          <p:cNvPr id="3" name="Content Placeholder 2"/>
          <p:cNvSpPr>
            <a:spLocks noGrp="1"/>
          </p:cNvSpPr>
          <p:nvPr>
            <p:ph idx="1"/>
          </p:nvPr>
        </p:nvSpPr>
        <p:spPr>
          <a:xfrm>
            <a:off x="2592925" y="1576252"/>
            <a:ext cx="8915400" cy="531223"/>
          </a:xfrm>
        </p:spPr>
        <p:txBody>
          <a:bodyPr/>
          <a:lstStyle/>
          <a:p>
            <a:pPr marL="0" indent="0">
              <a:buNone/>
            </a:pPr>
            <a:r>
              <a:rPr lang="en-PH" b="1" dirty="0" smtClean="0"/>
              <a:t>YES. </a:t>
            </a:r>
            <a:r>
              <a:rPr lang="en-PH" dirty="0" smtClean="0"/>
              <a:t>The Court should have dismissed the case on the ground of mootness. </a:t>
            </a:r>
            <a:endParaRPr lang="en-PH" b="1" dirty="0"/>
          </a:p>
        </p:txBody>
      </p:sp>
      <p:sp>
        <p:nvSpPr>
          <p:cNvPr id="4" name="Content Placeholder 2"/>
          <p:cNvSpPr txBox="1">
            <a:spLocks/>
          </p:cNvSpPr>
          <p:nvPr/>
        </p:nvSpPr>
        <p:spPr>
          <a:xfrm>
            <a:off x="2592925" y="2098767"/>
            <a:ext cx="8375520" cy="53122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b="1" dirty="0" smtClean="0"/>
              <a:t>On the paramount public interest exception: </a:t>
            </a:r>
            <a:endParaRPr lang="en-PH" b="1" dirty="0"/>
          </a:p>
        </p:txBody>
      </p:sp>
      <p:sp>
        <p:nvSpPr>
          <p:cNvPr id="5" name="Content Placeholder 2"/>
          <p:cNvSpPr txBox="1">
            <a:spLocks/>
          </p:cNvSpPr>
          <p:nvPr/>
        </p:nvSpPr>
        <p:spPr>
          <a:xfrm>
            <a:off x="2949972" y="2473236"/>
            <a:ext cx="8018469" cy="1158239"/>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Jurisprudence in this jurisdiction has set no hard-and-fast rule in determining whether a case involves paramount public interest in relation to the mootness principle. However, a survey of cases would show that, as a common guidepost for application, </a:t>
            </a:r>
            <a:r>
              <a:rPr lang="en-US" b="1" dirty="0"/>
              <a:t>there should be some perceivable benefit to the public which demands the Court to proceed with the resolution of otherwise moot questions</a:t>
            </a:r>
            <a:r>
              <a:rPr lang="en-US" dirty="0"/>
              <a:t>.</a:t>
            </a:r>
            <a:endParaRPr lang="en-PH" dirty="0"/>
          </a:p>
        </p:txBody>
      </p:sp>
      <p:sp>
        <p:nvSpPr>
          <p:cNvPr id="6" name="Content Placeholder 2"/>
          <p:cNvSpPr txBox="1">
            <a:spLocks/>
          </p:cNvSpPr>
          <p:nvPr/>
        </p:nvSpPr>
        <p:spPr>
          <a:xfrm>
            <a:off x="2949976" y="3631475"/>
            <a:ext cx="8018469" cy="11582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endParaRPr lang="en-PH" dirty="0"/>
          </a:p>
        </p:txBody>
      </p:sp>
      <p:sp>
        <p:nvSpPr>
          <p:cNvPr id="7" name="Content Placeholder 2"/>
          <p:cNvSpPr txBox="1">
            <a:spLocks/>
          </p:cNvSpPr>
          <p:nvPr/>
        </p:nvSpPr>
        <p:spPr>
          <a:xfrm>
            <a:off x="2949972" y="3709853"/>
            <a:ext cx="8018469" cy="11582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sz="1500" dirty="0" smtClean="0"/>
              <a:t>In this case, </a:t>
            </a:r>
            <a:r>
              <a:rPr lang="en-US" sz="1500" b="1" dirty="0" smtClean="0"/>
              <a:t>there was no perceivable benefit to the </a:t>
            </a:r>
            <a:r>
              <a:rPr lang="en-US" sz="1500" b="1" dirty="0"/>
              <a:t>public </a:t>
            </a:r>
            <a:r>
              <a:rPr lang="en-US" sz="1500" dirty="0"/>
              <a:t>- whether rational or practical - may be gained by resolving respondents' petition for Writ of </a:t>
            </a:r>
            <a:r>
              <a:rPr lang="en-US" sz="1500" dirty="0" err="1"/>
              <a:t>Kalikasan</a:t>
            </a:r>
            <a:r>
              <a:rPr lang="en-US" sz="1500" dirty="0"/>
              <a:t> on the </a:t>
            </a:r>
            <a:r>
              <a:rPr lang="en-US" sz="1500" dirty="0" smtClean="0"/>
              <a:t>merits. </a:t>
            </a:r>
            <a:endParaRPr lang="en-PH" sz="1500" dirty="0"/>
          </a:p>
        </p:txBody>
      </p:sp>
      <p:sp>
        <p:nvSpPr>
          <p:cNvPr id="8" name="Content Placeholder 2"/>
          <p:cNvSpPr txBox="1">
            <a:spLocks/>
          </p:cNvSpPr>
          <p:nvPr/>
        </p:nvSpPr>
        <p:spPr>
          <a:xfrm>
            <a:off x="2949974" y="4641667"/>
            <a:ext cx="8018469" cy="1689464"/>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To recount, these cases, which stemmed from herein respondents petition for Writ of </a:t>
            </a:r>
            <a:r>
              <a:rPr lang="en-US" i="1" dirty="0" err="1"/>
              <a:t>Kalikasan</a:t>
            </a:r>
            <a:r>
              <a:rPr lang="en-US" i="1" dirty="0"/>
              <a:t>, </a:t>
            </a:r>
            <a:r>
              <a:rPr lang="en-US" dirty="0"/>
              <a:t>were mooted by the undisputed </a:t>
            </a:r>
            <a:r>
              <a:rPr lang="en-US" b="1" dirty="0"/>
              <a:t>expiration of the Biosafety Permits issued by the BPI and the completion and termination of the </a:t>
            </a:r>
            <a:r>
              <a:rPr lang="en-US" b="1" i="1" dirty="0" err="1"/>
              <a:t>Bt</a:t>
            </a:r>
            <a:r>
              <a:rPr lang="en-US" b="1" i="1" dirty="0"/>
              <a:t> </a:t>
            </a:r>
            <a:r>
              <a:rPr lang="en-US" b="1" i="1" dirty="0" err="1"/>
              <a:t>talong</a:t>
            </a:r>
            <a:r>
              <a:rPr lang="en-US" b="1" i="1" dirty="0"/>
              <a:t> </a:t>
            </a:r>
            <a:r>
              <a:rPr lang="en-US" b="1" dirty="0"/>
              <a:t>field trials </a:t>
            </a:r>
            <a:r>
              <a:rPr lang="en-US" dirty="0"/>
              <a:t>subject of the </a:t>
            </a:r>
            <a:r>
              <a:rPr lang="en-US" dirty="0" smtClean="0"/>
              <a:t>same. These </a:t>
            </a:r>
            <a:r>
              <a:rPr lang="en-US" dirty="0"/>
              <a:t>incidents effectively negated the necessity for the reliefs sought by respondents in their petition for Writ of </a:t>
            </a:r>
            <a:r>
              <a:rPr lang="en-US" i="1" dirty="0" err="1"/>
              <a:t>Kalikasan</a:t>
            </a:r>
            <a:r>
              <a:rPr lang="en-US" i="1" dirty="0"/>
              <a:t> </a:t>
            </a:r>
            <a:r>
              <a:rPr lang="en-US" dirty="0"/>
              <a:t>as </a:t>
            </a:r>
            <a:r>
              <a:rPr lang="en-US" b="1" dirty="0"/>
              <a:t>there was no longer any field test to enjoin</a:t>
            </a:r>
            <a:r>
              <a:rPr lang="en-US" dirty="0"/>
              <a:t>. Hence, at the time the CA rendered its Decision dated May 17, 2013, the reliefs petitioner sought and granted by the CA were </a:t>
            </a:r>
            <a:r>
              <a:rPr lang="en-US" b="1" dirty="0"/>
              <a:t>no longer capable of execution.</a:t>
            </a:r>
            <a:endParaRPr lang="en-PH" sz="1500" b="1" dirty="0"/>
          </a:p>
        </p:txBody>
      </p:sp>
    </p:spTree>
    <p:extLst>
      <p:ext uri="{BB962C8B-B14F-4D97-AF65-F5344CB8AC3E}">
        <p14:creationId xmlns:p14="http://schemas.microsoft.com/office/powerpoint/2010/main" val="23281124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P spid="7"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NOTE, however,</a:t>
            </a:r>
            <a:endParaRPr lang="en-PH" b="1" dirty="0"/>
          </a:p>
        </p:txBody>
      </p:sp>
      <p:sp>
        <p:nvSpPr>
          <p:cNvPr id="3" name="Content Placeholder 2"/>
          <p:cNvSpPr>
            <a:spLocks noGrp="1"/>
          </p:cNvSpPr>
          <p:nvPr>
            <p:ph idx="1"/>
          </p:nvPr>
        </p:nvSpPr>
        <p:spPr>
          <a:xfrm>
            <a:off x="2589212" y="1611086"/>
            <a:ext cx="8915400" cy="2177143"/>
          </a:xfrm>
        </p:spPr>
        <p:txBody>
          <a:bodyPr>
            <a:normAutofit/>
          </a:bodyPr>
          <a:lstStyle/>
          <a:p>
            <a:pPr algn="just"/>
            <a:r>
              <a:rPr lang="en-US" sz="3200" dirty="0"/>
              <a:t>t</a:t>
            </a:r>
            <a:r>
              <a:rPr lang="en-US" sz="3200" dirty="0" smtClean="0"/>
              <a:t>hat the </a:t>
            </a:r>
            <a:r>
              <a:rPr lang="en-US" sz="3200" dirty="0"/>
              <a:t>completion and termination of the field tests do not mean that herein petitioners may inevitably proceed to commercially propagate </a:t>
            </a:r>
            <a:r>
              <a:rPr lang="en-US" sz="3200" i="1" dirty="0" err="1"/>
              <a:t>Bt</a:t>
            </a:r>
            <a:r>
              <a:rPr lang="en-US" sz="3200" i="1" dirty="0"/>
              <a:t> </a:t>
            </a:r>
            <a:r>
              <a:rPr lang="en-US" sz="3200" i="1" dirty="0" err="1"/>
              <a:t>talong</a:t>
            </a:r>
            <a:r>
              <a:rPr lang="en-US" sz="3200" i="1" dirty="0"/>
              <a:t>.</a:t>
            </a:r>
            <a:endParaRPr lang="en-PH" sz="3200" dirty="0"/>
          </a:p>
        </p:txBody>
      </p:sp>
    </p:spTree>
    <p:extLst>
      <p:ext uri="{BB962C8B-B14F-4D97-AF65-F5344CB8AC3E}">
        <p14:creationId xmlns:p14="http://schemas.microsoft.com/office/powerpoint/2010/main" val="136715623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400" dirty="0"/>
              <a:t>As the matter never went beyond the field testing phase, none of the foregoing tasks related to propagation were pursued or the requirements therefor complied with. Thus, there are no guaranteed after-effects to the already concluded </a:t>
            </a:r>
            <a:r>
              <a:rPr lang="en-US" sz="2400" i="1" dirty="0" err="1"/>
              <a:t>Bt</a:t>
            </a:r>
            <a:r>
              <a:rPr lang="en-US" sz="2400" i="1" dirty="0"/>
              <a:t> </a:t>
            </a:r>
            <a:r>
              <a:rPr lang="en-US" sz="2400" i="1" dirty="0" err="1"/>
              <a:t>talong</a:t>
            </a:r>
            <a:r>
              <a:rPr lang="en-US" sz="2400" i="1" dirty="0"/>
              <a:t> </a:t>
            </a:r>
            <a:r>
              <a:rPr lang="en-US" sz="2400" dirty="0"/>
              <a:t>field trials that demand an adjudication from which the public may perceivably benefit. </a:t>
            </a:r>
            <a:r>
              <a:rPr lang="en-US" sz="2400" b="1" dirty="0"/>
              <a:t>Any future threat to the right ,of herein respondents or the public in general to a healthful and balanced ecology is therefore more imagined than real.</a:t>
            </a:r>
            <a:endParaRPr lang="en-PH" sz="2400" b="1" dirty="0"/>
          </a:p>
        </p:txBody>
      </p:sp>
      <p:sp>
        <p:nvSpPr>
          <p:cNvPr id="4" name="Title 1"/>
          <p:cNvSpPr>
            <a:spLocks noGrp="1"/>
          </p:cNvSpPr>
          <p:nvPr>
            <p:ph type="title"/>
          </p:nvPr>
        </p:nvSpPr>
        <p:spPr/>
        <p:txBody>
          <a:bodyPr/>
          <a:lstStyle/>
          <a:p>
            <a:r>
              <a:rPr lang="en-PH" b="1" dirty="0" smtClean="0"/>
              <a:t>The Court further ruled that;</a:t>
            </a:r>
            <a:endParaRPr lang="en-PH" b="1" dirty="0"/>
          </a:p>
        </p:txBody>
      </p:sp>
    </p:spTree>
    <p:extLst>
      <p:ext uri="{BB962C8B-B14F-4D97-AF65-F5344CB8AC3E}">
        <p14:creationId xmlns:p14="http://schemas.microsoft.com/office/powerpoint/2010/main" val="302524147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First Issue: MOOTNESS </a:t>
            </a:r>
            <a:endParaRPr lang="en-PH" b="1" dirty="0"/>
          </a:p>
        </p:txBody>
      </p:sp>
      <p:sp>
        <p:nvSpPr>
          <p:cNvPr id="5" name="Content Placeholder 2"/>
          <p:cNvSpPr txBox="1">
            <a:spLocks/>
          </p:cNvSpPr>
          <p:nvPr/>
        </p:nvSpPr>
        <p:spPr>
          <a:xfrm>
            <a:off x="2592925" y="1373777"/>
            <a:ext cx="8375520" cy="53122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PH" b="1" dirty="0" smtClean="0"/>
              <a:t>The case is not one capable of repetition yet evading review: </a:t>
            </a:r>
            <a:endParaRPr lang="en-PH" b="1" dirty="0"/>
          </a:p>
        </p:txBody>
      </p:sp>
      <p:sp>
        <p:nvSpPr>
          <p:cNvPr id="6" name="Content Placeholder 2"/>
          <p:cNvSpPr txBox="1">
            <a:spLocks/>
          </p:cNvSpPr>
          <p:nvPr/>
        </p:nvSpPr>
        <p:spPr>
          <a:xfrm>
            <a:off x="2949976" y="1905000"/>
            <a:ext cx="8475670" cy="1874520"/>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The Court notes that the petition for Writ of </a:t>
            </a:r>
            <a:r>
              <a:rPr lang="en-US" i="1" dirty="0" err="1"/>
              <a:t>Kalikasan</a:t>
            </a:r>
            <a:r>
              <a:rPr lang="en-US" i="1" dirty="0"/>
              <a:t> </a:t>
            </a:r>
            <a:r>
              <a:rPr lang="en-US" b="1" dirty="0"/>
              <a:t>specifically raised issues only against the field testing of </a:t>
            </a:r>
            <a:r>
              <a:rPr lang="en-US" b="1" i="1" dirty="0" err="1"/>
              <a:t>Bt</a:t>
            </a:r>
            <a:r>
              <a:rPr lang="en-US" b="1" i="1" dirty="0"/>
              <a:t> </a:t>
            </a:r>
            <a:r>
              <a:rPr lang="en-US" b="1" i="1" dirty="0" err="1"/>
              <a:t>talong</a:t>
            </a:r>
            <a:r>
              <a:rPr lang="en-US" i="1" dirty="0"/>
              <a:t> </a:t>
            </a:r>
            <a:r>
              <a:rPr lang="en-US" dirty="0"/>
              <a:t>under the premises 'of DAO </a:t>
            </a:r>
            <a:r>
              <a:rPr lang="en-US" dirty="0" smtClean="0"/>
              <a:t>08-2002,</a:t>
            </a:r>
            <a:r>
              <a:rPr lang="en-US" dirty="0"/>
              <a:t> </a:t>
            </a:r>
            <a:r>
              <a:rPr lang="en-US" i="1" dirty="0"/>
              <a:t>i.e., </a:t>
            </a:r>
            <a:r>
              <a:rPr lang="en-US" dirty="0"/>
              <a:t>that herein petitioners failed to: (a) fully inform the </a:t>
            </a:r>
            <a:r>
              <a:rPr lang="en-US" dirty="0" smtClean="0"/>
              <a:t>people </a:t>
            </a:r>
            <a:r>
              <a:rPr lang="en-US" dirty="0"/>
              <a:t>regarding the health, environment, and other hazards </a:t>
            </a:r>
            <a:r>
              <a:rPr lang="en-US" dirty="0" smtClean="0"/>
              <a:t>involved;</a:t>
            </a:r>
            <a:r>
              <a:rPr lang="en-US" baseline="30000" dirty="0"/>
              <a:t> </a:t>
            </a:r>
            <a:r>
              <a:rPr lang="en-US" dirty="0" smtClean="0"/>
              <a:t>and </a:t>
            </a:r>
            <a:r>
              <a:rPr lang="en-US" dirty="0"/>
              <a:t>(b) conduct any valid risk assessment before conducting the field </a:t>
            </a:r>
            <a:r>
              <a:rPr lang="en-US" dirty="0" smtClean="0"/>
              <a:t>trial.</a:t>
            </a:r>
            <a:r>
              <a:rPr lang="en-US" baseline="30000" dirty="0"/>
              <a:t> </a:t>
            </a:r>
            <a:r>
              <a:rPr lang="en-US" dirty="0" smtClean="0"/>
              <a:t>As </a:t>
            </a:r>
            <a:r>
              <a:rPr lang="en-US" dirty="0"/>
              <a:t>further pointed out by Justice </a:t>
            </a:r>
            <a:r>
              <a:rPr lang="en-US" dirty="0" err="1"/>
              <a:t>Leonen</a:t>
            </a:r>
            <a:r>
              <a:rPr lang="en-US" dirty="0"/>
              <a:t>, </a:t>
            </a:r>
            <a:r>
              <a:rPr lang="en-US" b="1" dirty="0"/>
              <a:t>the reliefs sought did not extend far enough to enjoin the use of the results of the field trials that have been completed.</a:t>
            </a:r>
            <a:r>
              <a:rPr lang="en-US" dirty="0"/>
              <a:t> Hence, the petition's specificity prevented it from falling under the above exception to the mootness </a:t>
            </a:r>
            <a:r>
              <a:rPr lang="en-US" dirty="0" smtClean="0"/>
              <a:t>rule.</a:t>
            </a:r>
            <a:endParaRPr lang="en-PH" dirty="0"/>
          </a:p>
        </p:txBody>
      </p:sp>
      <p:sp>
        <p:nvSpPr>
          <p:cNvPr id="7" name="Content Placeholder 2"/>
          <p:cNvSpPr txBox="1">
            <a:spLocks/>
          </p:cNvSpPr>
          <p:nvPr/>
        </p:nvSpPr>
        <p:spPr>
          <a:xfrm>
            <a:off x="2931973" y="3779520"/>
            <a:ext cx="8475670" cy="88827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sz="1500" dirty="0"/>
              <a:t>More obviously, the supersession of DAO 08-2002 by JDC 01-2016 clearly prevents this case from being one capable of repetition so as to warrant review despite its mootness. To contextualize, JDC 01-2016 states that:</a:t>
            </a:r>
            <a:endParaRPr lang="en-PH" sz="1500" dirty="0"/>
          </a:p>
        </p:txBody>
      </p:sp>
      <p:sp>
        <p:nvSpPr>
          <p:cNvPr id="8" name="Content Placeholder 2"/>
          <p:cNvSpPr txBox="1">
            <a:spLocks/>
          </p:cNvSpPr>
          <p:nvPr/>
        </p:nvSpPr>
        <p:spPr>
          <a:xfrm>
            <a:off x="3284670" y="4765766"/>
            <a:ext cx="8475670" cy="888274"/>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q"/>
            </a:pPr>
            <a:r>
              <a:rPr lang="en-US" b="1" dirty="0"/>
              <a:t>Section 1. Applicability</a:t>
            </a:r>
            <a:r>
              <a:rPr lang="en-US" dirty="0"/>
              <a:t>. This Joint Department Circular shall apply to the research, development, handling and use, transboundary movement, release into the environment, and management of genetically-modified plant and plant products derived from the use of modern technology, included under "regulated articles."</a:t>
            </a:r>
            <a:endParaRPr lang="en-PH" sz="1500" dirty="0"/>
          </a:p>
        </p:txBody>
      </p:sp>
    </p:spTree>
    <p:extLst>
      <p:ext uri="{BB962C8B-B14F-4D97-AF65-F5344CB8AC3E}">
        <p14:creationId xmlns:p14="http://schemas.microsoft.com/office/powerpoint/2010/main" val="27193059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PH" b="1" dirty="0" smtClean="0"/>
              <a:t>First Issue: MOOTNESS </a:t>
            </a:r>
            <a:endParaRPr lang="en-PH" b="1" dirty="0"/>
          </a:p>
        </p:txBody>
      </p:sp>
      <p:sp>
        <p:nvSpPr>
          <p:cNvPr id="5" name="Content Placeholder 2"/>
          <p:cNvSpPr txBox="1">
            <a:spLocks/>
          </p:cNvSpPr>
          <p:nvPr/>
        </p:nvSpPr>
        <p:spPr>
          <a:xfrm>
            <a:off x="3097436" y="1645919"/>
            <a:ext cx="8475670" cy="1854926"/>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Notably, the new framework under JDC 01-2016 is substantially different from that under DAO 08-2002. In fact, the new parameters in JDC 01-2016 pertain to provisions which prompted the Court to invalidate D'AO 08-2002. In the December 8, 2015 Decision of the Court, it was observed that: </a:t>
            </a:r>
            <a:r>
              <a:rPr lang="en-US" b="1" dirty="0"/>
              <a:t>(a) </a:t>
            </a:r>
            <a:r>
              <a:rPr lang="en-US" dirty="0"/>
              <a:t>DAO 08-2002 has no mechanism to mandate compliance with inten1ational biosafety </a:t>
            </a:r>
            <a:r>
              <a:rPr lang="en-US" dirty="0" smtClean="0"/>
              <a:t>protocols;</a:t>
            </a:r>
            <a:r>
              <a:rPr lang="en-US" baseline="30000" dirty="0"/>
              <a:t> </a:t>
            </a:r>
            <a:r>
              <a:rPr lang="en-US" b="1" dirty="0" smtClean="0"/>
              <a:t>(b</a:t>
            </a:r>
            <a:r>
              <a:rPr lang="en-US" b="1" dirty="0"/>
              <a:t>) </a:t>
            </a:r>
            <a:r>
              <a:rPr lang="en-US" dirty="0"/>
              <a:t>DAO 08-2002 does not comply with the transparency and public participation requirements under the </a:t>
            </a:r>
            <a:r>
              <a:rPr lang="en-US" dirty="0" smtClean="0"/>
              <a:t>NBF;</a:t>
            </a:r>
            <a:r>
              <a:rPr lang="en-US" baseline="30000" dirty="0"/>
              <a:t> </a:t>
            </a:r>
            <a:r>
              <a:rPr lang="en-US" dirty="0" smtClean="0"/>
              <a:t>and </a:t>
            </a:r>
            <a:r>
              <a:rPr lang="en-US" b="1" dirty="0"/>
              <a:t>(c) </a:t>
            </a:r>
            <a:r>
              <a:rPr lang="en-US" dirty="0"/>
              <a:t>risk assessment is conducted by an informal group, called the Biosafety Advisory Team of the DA, composed of representatives from the BPI, Bureau of Animal Industry, FPA, DENR, DOH, and </a:t>
            </a:r>
            <a:r>
              <a:rPr lang="en-US" dirty="0" smtClean="0"/>
              <a:t>DOST.</a:t>
            </a:r>
            <a:endParaRPr lang="en-PH" sz="1500" dirty="0"/>
          </a:p>
        </p:txBody>
      </p:sp>
      <p:sp>
        <p:nvSpPr>
          <p:cNvPr id="6" name="Content Placeholder 2"/>
          <p:cNvSpPr txBox="1">
            <a:spLocks/>
          </p:cNvSpPr>
          <p:nvPr/>
        </p:nvSpPr>
        <p:spPr>
          <a:xfrm>
            <a:off x="3097436" y="3407228"/>
            <a:ext cx="8475670" cy="185492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sz="1500" dirty="0"/>
              <a:t>it is apparent that the regulatory framework now applicable in conducting risk assessment in matters involving the research, development, handling, movement, and release into the environment of genetically modified plant and plant products derived from the use of modem biotechnology is </a:t>
            </a:r>
            <a:r>
              <a:rPr lang="en-US" sz="1500" b="1" dirty="0"/>
              <a:t>substantially different from that which was applied to the subject field trials</a:t>
            </a:r>
            <a:r>
              <a:rPr lang="en-US" sz="1500" dirty="0"/>
              <a:t>. In this regard, </a:t>
            </a:r>
            <a:r>
              <a:rPr lang="en-US" sz="1500" b="1" dirty="0"/>
              <a:t>it cannot be said that the present case is one capable of repetition yet evading review</a:t>
            </a:r>
            <a:r>
              <a:rPr lang="en-US" sz="1500" dirty="0"/>
              <a:t>.</a:t>
            </a:r>
            <a:endParaRPr lang="en-PH" sz="1500" dirty="0"/>
          </a:p>
        </p:txBody>
      </p:sp>
      <p:sp>
        <p:nvSpPr>
          <p:cNvPr id="7" name="Content Placeholder 2"/>
          <p:cNvSpPr txBox="1">
            <a:spLocks/>
          </p:cNvSpPr>
          <p:nvPr/>
        </p:nvSpPr>
        <p:spPr>
          <a:xfrm>
            <a:off x="3097436" y="5003074"/>
            <a:ext cx="8475670" cy="135418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sz="1500" dirty="0"/>
              <a:t>At this point, the Court discerns that there are two (2) factors to be considered before a case is deemed one capable of repetition yet evading review: </a:t>
            </a:r>
            <a:r>
              <a:rPr lang="en-US" sz="1500" b="1" dirty="0"/>
              <a:t>(1) </a:t>
            </a:r>
            <a:r>
              <a:rPr lang="en-US" sz="1500" dirty="0"/>
              <a:t>the challenged action was in its duration too short to be fully litigated prior to its cessation or expiration; and </a:t>
            </a:r>
            <a:r>
              <a:rPr lang="en-US" sz="1500" b="1" dirty="0"/>
              <a:t>(2) </a:t>
            </a:r>
            <a:r>
              <a:rPr lang="en-US" sz="1500" dirty="0"/>
              <a:t>there was a reasonable expectation that the same complaining party would be subjected to the same action</a:t>
            </a:r>
            <a:endParaRPr lang="en-PH" sz="1500" dirty="0"/>
          </a:p>
        </p:txBody>
      </p:sp>
    </p:spTree>
    <p:extLst>
      <p:ext uri="{BB962C8B-B14F-4D97-AF65-F5344CB8AC3E}">
        <p14:creationId xmlns:p14="http://schemas.microsoft.com/office/powerpoint/2010/main" val="417033934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PH" sz="3400" b="1" dirty="0" smtClean="0"/>
              <a:t>Second Issue: VALIDITY OF DAO 08-2002 </a:t>
            </a:r>
            <a:endParaRPr lang="en-PH" sz="3400" b="1" dirty="0"/>
          </a:p>
        </p:txBody>
      </p:sp>
      <p:sp>
        <p:nvSpPr>
          <p:cNvPr id="5" name="Content Placeholder 2"/>
          <p:cNvSpPr>
            <a:spLocks noGrp="1"/>
          </p:cNvSpPr>
          <p:nvPr>
            <p:ph idx="1"/>
          </p:nvPr>
        </p:nvSpPr>
        <p:spPr>
          <a:xfrm>
            <a:off x="2592925" y="1576252"/>
            <a:ext cx="8915400" cy="531223"/>
          </a:xfrm>
        </p:spPr>
        <p:txBody>
          <a:bodyPr/>
          <a:lstStyle/>
          <a:p>
            <a:pPr marL="0" indent="0">
              <a:buNone/>
            </a:pPr>
            <a:r>
              <a:rPr lang="en-PH" b="1" dirty="0" smtClean="0"/>
              <a:t>NO. </a:t>
            </a:r>
            <a:r>
              <a:rPr lang="en-PH" dirty="0" smtClean="0"/>
              <a:t>The Court should not have on the validity of the DAO 08-2002.</a:t>
            </a:r>
            <a:endParaRPr lang="en-PH" b="1" dirty="0"/>
          </a:p>
        </p:txBody>
      </p:sp>
      <p:sp>
        <p:nvSpPr>
          <p:cNvPr id="6" name="Content Placeholder 2"/>
          <p:cNvSpPr txBox="1">
            <a:spLocks/>
          </p:cNvSpPr>
          <p:nvPr/>
        </p:nvSpPr>
        <p:spPr>
          <a:xfrm>
            <a:off x="2592925" y="2098767"/>
            <a:ext cx="8375520" cy="960850"/>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smtClean="0"/>
              <a:t>it </a:t>
            </a:r>
            <a:r>
              <a:rPr lang="en-US" dirty="0"/>
              <a:t>was merely </a:t>
            </a:r>
            <a:r>
              <a:rPr lang="en-US" b="1" u="sng" dirty="0"/>
              <a:t>collaterally challenged</a:t>
            </a:r>
            <a:r>
              <a:rPr lang="en-US" dirty="0"/>
              <a:t> by respondents, based on the constitutional precepts of the people's rights to </a:t>
            </a:r>
            <a:r>
              <a:rPr lang="en-US" dirty="0" smtClean="0"/>
              <a:t>information </a:t>
            </a:r>
            <a:r>
              <a:rPr lang="en-US" dirty="0"/>
              <a:t>on matters of public concern, to public participation, to a balanced and healthful ecology, and to health.</a:t>
            </a:r>
            <a:endParaRPr lang="en-PH" dirty="0"/>
          </a:p>
        </p:txBody>
      </p:sp>
      <p:sp>
        <p:nvSpPr>
          <p:cNvPr id="7" name="Content Placeholder 2"/>
          <p:cNvSpPr txBox="1">
            <a:spLocks/>
          </p:cNvSpPr>
          <p:nvPr/>
        </p:nvSpPr>
        <p:spPr>
          <a:xfrm>
            <a:off x="2592925" y="3059617"/>
            <a:ext cx="8375520" cy="1216292"/>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smtClean="0"/>
              <a:t>In fact, </a:t>
            </a:r>
            <a:r>
              <a:rPr lang="en-US" dirty="0"/>
              <a:t>respondents merely prayed for its </a:t>
            </a:r>
            <a:r>
              <a:rPr lang="en-US" b="1" i="1" u="sng" dirty="0"/>
              <a:t>amendment</a:t>
            </a:r>
            <a:r>
              <a:rPr lang="en-US" i="1" dirty="0"/>
              <a:t>, </a:t>
            </a:r>
            <a:r>
              <a:rPr lang="en-US" dirty="0"/>
              <a:t>as well as that of the NBF, to define or incorporate "an independent, transparent, and comprehensive scientific and socio-economic risk assessment, public information, consultation, and participation, and providing for their effective implementation, in accord with international safety </a:t>
            </a:r>
            <a:r>
              <a:rPr lang="en-US" dirty="0" smtClean="0"/>
              <a:t>standards</a:t>
            </a:r>
            <a:r>
              <a:rPr lang="en-US" dirty="0"/>
              <a:t>.</a:t>
            </a:r>
            <a:r>
              <a:rPr lang="en-US" dirty="0" smtClean="0"/>
              <a:t>"</a:t>
            </a:r>
            <a:endParaRPr lang="en-PH" dirty="0"/>
          </a:p>
        </p:txBody>
      </p:sp>
      <p:sp>
        <p:nvSpPr>
          <p:cNvPr id="8" name="Title 1"/>
          <p:cNvSpPr txBox="1">
            <a:spLocks/>
          </p:cNvSpPr>
          <p:nvPr/>
        </p:nvSpPr>
        <p:spPr>
          <a:xfrm>
            <a:off x="2592924" y="4468944"/>
            <a:ext cx="8911687" cy="75910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PH" sz="3400" b="1" dirty="0" smtClean="0"/>
              <a:t>Thus, </a:t>
            </a:r>
            <a:endParaRPr lang="en-PH" sz="3400" b="1" dirty="0"/>
          </a:p>
        </p:txBody>
      </p:sp>
      <p:sp>
        <p:nvSpPr>
          <p:cNvPr id="10" name="Content Placeholder 2"/>
          <p:cNvSpPr txBox="1">
            <a:spLocks/>
          </p:cNvSpPr>
          <p:nvPr/>
        </p:nvSpPr>
        <p:spPr>
          <a:xfrm>
            <a:off x="2592925" y="5204810"/>
            <a:ext cx="8375520" cy="143256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smtClean="0"/>
              <a:t>The court </a:t>
            </a:r>
            <a:r>
              <a:rPr lang="en-US" b="1" dirty="0" smtClean="0"/>
              <a:t>granted </a:t>
            </a:r>
            <a:r>
              <a:rPr lang="en-US" dirty="0" smtClean="0"/>
              <a:t>the Motion for Reconsideration;</a:t>
            </a:r>
          </a:p>
          <a:p>
            <a:pPr algn="just"/>
            <a:r>
              <a:rPr lang="en-US" b="1" dirty="0" smtClean="0"/>
              <a:t>Set-aside</a:t>
            </a:r>
            <a:r>
              <a:rPr lang="en-US" dirty="0" smtClean="0"/>
              <a:t> the decision of the Court of Appeals; and</a:t>
            </a:r>
          </a:p>
          <a:p>
            <a:pPr algn="just"/>
            <a:r>
              <a:rPr lang="en-US" dirty="0" smtClean="0"/>
              <a:t>A new one is entered </a:t>
            </a:r>
            <a:r>
              <a:rPr lang="en-US" b="1" dirty="0" smtClean="0"/>
              <a:t>dismissing </a:t>
            </a:r>
            <a:r>
              <a:rPr lang="en-US" dirty="0" smtClean="0"/>
              <a:t>the petition for the writ of continuing mandamus and writ of </a:t>
            </a:r>
            <a:r>
              <a:rPr lang="en-US" dirty="0" err="1" smtClean="0"/>
              <a:t>kalikasan</a:t>
            </a:r>
            <a:r>
              <a:rPr lang="en-US" dirty="0" smtClean="0"/>
              <a:t> with prayer for the issuance of TEPO.</a:t>
            </a:r>
            <a:endParaRPr lang="en-PH" dirty="0"/>
          </a:p>
        </p:txBody>
      </p:sp>
    </p:spTree>
    <p:extLst>
      <p:ext uri="{BB962C8B-B14F-4D97-AF65-F5344CB8AC3E}">
        <p14:creationId xmlns:p14="http://schemas.microsoft.com/office/powerpoint/2010/main" val="149167461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3988" y="2609664"/>
            <a:ext cx="8911687" cy="1280890"/>
          </a:xfrm>
        </p:spPr>
        <p:txBody>
          <a:bodyPr>
            <a:noAutofit/>
          </a:bodyPr>
          <a:lstStyle/>
          <a:p>
            <a:pPr algn="ctr"/>
            <a:r>
              <a:rPr lang="en-PH" sz="8000" b="1" dirty="0" smtClean="0"/>
              <a:t>THE END!</a:t>
            </a:r>
            <a:endParaRPr lang="en-PH" sz="8000" b="1" dirty="0"/>
          </a:p>
        </p:txBody>
      </p:sp>
    </p:spTree>
    <p:extLst>
      <p:ext uri="{BB962C8B-B14F-4D97-AF65-F5344CB8AC3E}">
        <p14:creationId xmlns:p14="http://schemas.microsoft.com/office/powerpoint/2010/main" val="340780332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1266</TotalTime>
  <Words>3869</Words>
  <Application>Microsoft Office PowerPoint</Application>
  <PresentationFormat>Widescreen</PresentationFormat>
  <Paragraphs>173</Paragraphs>
  <Slides>44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Century Gothic</vt:lpstr>
      <vt:lpstr>Courier New</vt:lpstr>
      <vt:lpstr>Wingdings</vt:lpstr>
      <vt:lpstr>Wingdings 3</vt:lpstr>
      <vt:lpstr>Wisp</vt:lpstr>
      <vt:lpstr>Understanding the Challenges brought about by Massive Commercialization of GMOs in the Country and its Impacts to the Localities</vt:lpstr>
      <vt:lpstr>DAO 08-2002,B.SC</vt:lpstr>
      <vt:lpstr>WHEREAS</vt:lpstr>
      <vt:lpstr>Part 1: General Provisions</vt:lpstr>
      <vt:lpstr>Part 1: General Provisions</vt:lpstr>
      <vt:lpstr>Part 1: General Provisions</vt:lpstr>
      <vt:lpstr>Part 1: General Provisions</vt:lpstr>
      <vt:lpstr>Part III: Approval Process for Field Testing of Regulated Articles</vt:lpstr>
      <vt:lpstr>SUPREME COURT DECISION: FIRST WAVE</vt:lpstr>
      <vt:lpstr>Factual Background</vt:lpstr>
      <vt:lpstr>Factual Background</vt:lpstr>
      <vt:lpstr>NOTE:</vt:lpstr>
      <vt:lpstr>ISSUES</vt:lpstr>
      <vt:lpstr>First Issue: LEGAL STANDING</vt:lpstr>
      <vt:lpstr>Second Issue: MOOTNESS </vt:lpstr>
      <vt:lpstr>Third Issue: VIOLATION OF THE PJ AND EAR</vt:lpstr>
      <vt:lpstr>Fourth and Fifth Issue: Applicability Of EIS/EIA And Neglect And Unlawful Omission On The Part Of The Public Petitioners.</vt:lpstr>
      <vt:lpstr>Fourth and Fifth Issue: Applicability Of EIS/EIA And Neglect And Unlawful Omission On The Part Of The Public Petitioners.</vt:lpstr>
      <vt:lpstr>Sixth Issue: EVIDENCE OF DAMAGE OR THREAT OF DAMAGE TO HEALTH AND ENVIRONMENT</vt:lpstr>
      <vt:lpstr>Seventh Issue: APPLICABILITY OF PRECAUTIONARY PRINCIPLE</vt:lpstr>
      <vt:lpstr>Seventh Issue: APPLICABILITY OF PRECAUTIONARY PRINCIPLE</vt:lpstr>
      <vt:lpstr>Seventh Issue: APPLICABILITY OF PRECAUTIONARY PRINCIPLE</vt:lpstr>
      <vt:lpstr>THUS,</vt:lpstr>
      <vt:lpstr>JDC No. 08-2016,A.SC</vt:lpstr>
      <vt:lpstr>Article I: General Provisions</vt:lpstr>
      <vt:lpstr>Article II: Biosafety Decisions</vt:lpstr>
      <vt:lpstr>Article II: Biosafety Decisions</vt:lpstr>
      <vt:lpstr>Article III: Administrative Framework</vt:lpstr>
      <vt:lpstr>Article III: Administrative Framework</vt:lpstr>
      <vt:lpstr>Article III: Administrative Framework</vt:lpstr>
      <vt:lpstr>Article III: Administrative Framework</vt:lpstr>
      <vt:lpstr>Article V: Field Trial of Regulated Articles</vt:lpstr>
      <vt:lpstr>Article V: Field Trial of Regulated Articles</vt:lpstr>
      <vt:lpstr>Article V: Field Trial of Regulated Articles</vt:lpstr>
      <vt:lpstr>Article V: Field Trial of Regulated Articles</vt:lpstr>
      <vt:lpstr>SUPREME COURT DECISION: FINAL WAVE</vt:lpstr>
      <vt:lpstr>Facts of the Case:</vt:lpstr>
      <vt:lpstr>First Issue: MOOTNESS </vt:lpstr>
      <vt:lpstr>NOTE, however,</vt:lpstr>
      <vt:lpstr>The Court further ruled that;</vt:lpstr>
      <vt:lpstr>First Issue: MOOTNESS </vt:lpstr>
      <vt:lpstr>First Issue: MOOTNESS </vt:lpstr>
      <vt:lpstr>Second Issue: VALIDITY OF DAO 08-2002 </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DAO 08-2002,B.SC</dc:title>
  <dc:creator>Mark Penalver</dc:creator>
  <cp:lastModifiedBy>Mark Penalver</cp:lastModifiedBy>
  <cp:revision>46</cp:revision>
  <dcterms:created xsi:type="dcterms:W3CDTF">2018-05-20T11:20:35Z</dcterms:created>
  <dcterms:modified xsi:type="dcterms:W3CDTF">2018-05-21T09:54:30Z</dcterms:modified>
</cp:coreProperties>
</file>